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542" autoAdjust="0"/>
  </p:normalViewPr>
  <p:slideViewPr>
    <p:cSldViewPr>
      <p:cViewPr>
        <p:scale>
          <a:sx n="82" d="100"/>
          <a:sy n="82" d="100"/>
        </p:scale>
        <p:origin x="-1056" y="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Динамика численности безработных граждан </a:t>
            </a:r>
            <a:r>
              <a:rPr lang="ru-RU" sz="1400" b="0" dirty="0" err="1" smtClean="0">
                <a:effectLst/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 района</a:t>
            </a:r>
            <a:endParaRPr lang="ru-RU" sz="1600" b="0" dirty="0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292620088625879E-2"/>
          <c:y val="0.22353771270256842"/>
          <c:w val="0.91743234577311383"/>
          <c:h val="0.5093504551979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68</c:v>
                </c:pt>
                <c:pt idx="1">
                  <c:v>58</c:v>
                </c:pt>
                <c:pt idx="2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178</c:v>
                </c:pt>
                <c:pt idx="1">
                  <c:v>164</c:v>
                </c:pt>
                <c:pt idx="2">
                  <c:v>152</c:v>
                </c:pt>
                <c:pt idx="3">
                  <c:v>139</c:v>
                </c:pt>
                <c:pt idx="4">
                  <c:v>146</c:v>
                </c:pt>
                <c:pt idx="5">
                  <c:v>158</c:v>
                </c:pt>
                <c:pt idx="6">
                  <c:v>155</c:v>
                </c:pt>
                <c:pt idx="7">
                  <c:v>148</c:v>
                </c:pt>
                <c:pt idx="8">
                  <c:v>108</c:v>
                </c:pt>
                <c:pt idx="9">
                  <c:v>101</c:v>
                </c:pt>
                <c:pt idx="10">
                  <c:v>96</c:v>
                </c:pt>
                <c:pt idx="1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79136"/>
        <c:axId val="59691392"/>
      </c:barChart>
      <c:catAx>
        <c:axId val="75179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9691392"/>
        <c:crosses val="autoZero"/>
        <c:auto val="1"/>
        <c:lblAlgn val="ctr"/>
        <c:lblOffset val="100"/>
        <c:noMultiLvlLbl val="0"/>
      </c:catAx>
      <c:valAx>
        <c:axId val="596913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75179136"/>
        <c:crosses val="autoZero"/>
        <c:crossBetween val="between"/>
      </c:valAx>
      <c:spPr>
        <a:noFill/>
        <a:ln w="25400">
          <a:noFill/>
        </a:ln>
        <a:effectLst/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87326144493087265"/>
          <c:y val="3.2235697152383884E-2"/>
          <c:w val="9.9948282820896128E-2"/>
          <c:h val="0.1865321137827302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16942165156251"/>
          <c:y val="0"/>
        </c:manualLayout>
      </c:layout>
      <c:overlay val="0"/>
      <c:txPr>
        <a:bodyPr/>
        <a:lstStyle/>
        <a:p>
          <a:pPr algn="ctr">
            <a:defRPr sz="14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166317875089329"/>
          <c:y val="0.29037296509538157"/>
          <c:w val="0.62299569031281954"/>
          <c:h val="0.6564834299456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335443403493166"/>
                  <c:y val="3.004568119882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0.22413793103448276</c:v>
                </c:pt>
                <c:pt idx="1">
                  <c:v>0.77586206896551724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9449344"/>
        <c:axId val="59447552"/>
      </c:barChart>
      <c:valAx>
        <c:axId val="5944755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59449344"/>
        <c:crosses val="autoZero"/>
        <c:crossBetween val="between"/>
      </c:valAx>
      <c:catAx>
        <c:axId val="594493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9447552"/>
        <c:crosses val="autoZero"/>
        <c:auto val="1"/>
        <c:lblAlgn val="ctr"/>
        <c:lblOffset val="100"/>
        <c:noMultiLvlLbl val="0"/>
      </c:catAx>
      <c:spPr>
        <a:effectLst>
          <a:glow>
            <a:schemeClr val="accent1">
              <a:alpha val="46000"/>
            </a:schemeClr>
          </a:glow>
        </a:effectLst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37559351044328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362333638578228"/>
          <c:y val="0.21163574417657297"/>
          <c:w val="0.53008315695589558"/>
          <c:h val="0.788364158368368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16 до 17 лет</c:v>
                </c:pt>
                <c:pt idx="1">
                  <c:v>от 18 до 35 лет</c:v>
                </c:pt>
                <c:pt idx="2">
                  <c:v>от 36 до 49 лет</c:v>
                </c:pt>
                <c:pt idx="3">
                  <c:v> 50 лет и старше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</c:v>
                </c:pt>
                <c:pt idx="1">
                  <c:v>0.13793103448275862</c:v>
                </c:pt>
                <c:pt idx="2">
                  <c:v>0.29310344827586204</c:v>
                </c:pt>
                <c:pt idx="3">
                  <c:v>0.56896551724137934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9482496"/>
        <c:axId val="59484032"/>
      </c:barChart>
      <c:catAx>
        <c:axId val="59482496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9484032"/>
        <c:crosses val="autoZero"/>
        <c:auto val="1"/>
        <c:lblAlgn val="ctr"/>
        <c:lblOffset val="100"/>
        <c:noMultiLvlLbl val="0"/>
      </c:catAx>
      <c:valAx>
        <c:axId val="5948403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9482496"/>
        <c:crosses val="autoZero"/>
        <c:crossBetween val="between"/>
      </c:valAx>
      <c:spPr>
        <a:ln w="25400"/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368106090064066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551098393260115"/>
          <c:y val="0.26280486378706458"/>
          <c:w val="0.51521878341997995"/>
          <c:h val="0.70491506234756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Высшее образование</c:v>
                </c:pt>
                <c:pt idx="1">
                  <c:v>Среднее ПО</c:v>
                </c:pt>
                <c:pt idx="2">
                  <c:v>имеют среднее (полное) и основное общее образование</c:v>
                </c:pt>
                <c:pt idx="3">
                  <c:v>не имеют основного общего образования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0.39655172413793105</c:v>
                </c:pt>
                <c:pt idx="1">
                  <c:v>0.31034482758620691</c:v>
                </c:pt>
                <c:pt idx="2">
                  <c:v>0.27586206896551724</c:v>
                </c:pt>
                <c:pt idx="3">
                  <c:v>1.7241379310344827E-2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9506048"/>
        <c:axId val="59504512"/>
      </c:barChart>
      <c:valAx>
        <c:axId val="5950451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9506048"/>
        <c:crosses val="autoZero"/>
        <c:crossBetween val="between"/>
      </c:valAx>
      <c:catAx>
        <c:axId val="595060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5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950451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732"/>
            <a:ext cx="5389240" cy="4441506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01.04.2024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688" y="1496052"/>
            <a:ext cx="568863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С начала </a:t>
            </a:r>
            <a:r>
              <a:rPr lang="ru-RU" dirty="0" smtClean="0"/>
              <a:t>202</a:t>
            </a:r>
            <a:r>
              <a:rPr lang="ru-RU" dirty="0"/>
              <a:t>4</a:t>
            </a:r>
            <a:r>
              <a:rPr lang="ru-RU" dirty="0" smtClean="0"/>
              <a:t> </a:t>
            </a:r>
            <a:r>
              <a:rPr lang="ru-RU" dirty="0"/>
              <a:t>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dirty="0" smtClean="0"/>
              <a:t>81</a:t>
            </a:r>
            <a:r>
              <a:rPr lang="ru-RU" dirty="0" smtClean="0"/>
              <a:t> человек, </a:t>
            </a:r>
            <a:r>
              <a:rPr lang="ru-RU" dirty="0" smtClean="0"/>
              <a:t>проживающих в </a:t>
            </a:r>
            <a:r>
              <a:rPr lang="ru-RU" dirty="0" err="1" smtClean="0"/>
              <a:t>Кетовском</a:t>
            </a:r>
            <a:r>
              <a:rPr lang="ru-RU" dirty="0" smtClean="0"/>
              <a:t> районе.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Основные показатели рынка труда:</a:t>
            </a:r>
          </a:p>
          <a:p>
            <a:pPr lvl="0"/>
            <a:endParaRPr lang="ru-RU" dirty="0" smtClean="0"/>
          </a:p>
          <a:p>
            <a:pPr indent="0"/>
            <a:r>
              <a:rPr lang="ru-RU" dirty="0" smtClean="0"/>
              <a:t>- </a:t>
            </a:r>
            <a:r>
              <a:rPr lang="ru-RU" dirty="0" smtClean="0"/>
              <a:t>58 человек </a:t>
            </a:r>
            <a:r>
              <a:rPr lang="ru-RU" dirty="0"/>
              <a:t>- численность безработных граждан </a:t>
            </a:r>
            <a:r>
              <a:rPr lang="ru-RU" dirty="0" smtClean="0"/>
              <a:t>(</a:t>
            </a:r>
            <a:r>
              <a:rPr lang="ru-RU" dirty="0"/>
              <a:t>снижение </a:t>
            </a:r>
            <a:r>
              <a:rPr lang="ru-RU" dirty="0" smtClean="0"/>
              <a:t>на     </a:t>
            </a:r>
            <a:r>
              <a:rPr lang="ru-RU" dirty="0" smtClean="0"/>
              <a:t>62% </a:t>
            </a:r>
            <a:r>
              <a:rPr lang="ru-RU" dirty="0"/>
              <a:t>по сравнению с аналогичным периодом прошлого года</a:t>
            </a:r>
            <a:r>
              <a:rPr lang="ru-RU" dirty="0" smtClean="0"/>
              <a:t>);</a:t>
            </a:r>
          </a:p>
          <a:p>
            <a:pPr lvl="0" indent="0"/>
            <a:r>
              <a:rPr lang="ru-RU" dirty="0" smtClean="0"/>
              <a:t>-  </a:t>
            </a:r>
            <a:r>
              <a:rPr lang="ru-RU" dirty="0" smtClean="0"/>
              <a:t>0,2% </a:t>
            </a:r>
            <a:r>
              <a:rPr lang="ru-RU" dirty="0"/>
              <a:t>- уровень регистрируемой безработицы</a:t>
            </a:r>
            <a:r>
              <a:rPr lang="ru-RU" dirty="0" smtClean="0"/>
              <a:t>;</a:t>
            </a:r>
          </a:p>
          <a:p>
            <a:pPr indent="0"/>
            <a:r>
              <a:rPr lang="ru-RU" dirty="0"/>
              <a:t>- </a:t>
            </a:r>
            <a:r>
              <a:rPr lang="ru-RU" dirty="0" smtClean="0"/>
              <a:t>77 </a:t>
            </a:r>
            <a:r>
              <a:rPr lang="ru-RU" dirty="0" smtClean="0"/>
              <a:t>граждан, ищущих </a:t>
            </a:r>
            <a:r>
              <a:rPr lang="ru-RU" dirty="0"/>
              <a:t>работу, состоит на учете в службе занятости;</a:t>
            </a:r>
          </a:p>
          <a:p>
            <a:pPr indent="0"/>
            <a:r>
              <a:rPr lang="ru-RU" dirty="0" smtClean="0"/>
              <a:t>- </a:t>
            </a:r>
            <a:r>
              <a:rPr lang="ru-RU" dirty="0"/>
              <a:t> </a:t>
            </a:r>
            <a:r>
              <a:rPr lang="ru-RU" dirty="0" smtClean="0"/>
              <a:t>357 </a:t>
            </a:r>
            <a:r>
              <a:rPr lang="ru-RU" dirty="0" smtClean="0"/>
              <a:t>вакансий свободна </a:t>
            </a:r>
            <a:r>
              <a:rPr lang="ru-RU" dirty="0"/>
              <a:t>для </a:t>
            </a:r>
            <a:r>
              <a:rPr lang="ru-RU" dirty="0" smtClean="0"/>
              <a:t>трудоустройства;</a:t>
            </a:r>
          </a:p>
          <a:p>
            <a:pPr indent="0"/>
            <a:r>
              <a:rPr lang="ru-RU" dirty="0" smtClean="0"/>
              <a:t>-  </a:t>
            </a:r>
            <a:r>
              <a:rPr lang="ru-RU" dirty="0" smtClean="0"/>
              <a:t>  28 </a:t>
            </a:r>
            <a:r>
              <a:rPr lang="ru-RU" dirty="0" smtClean="0"/>
              <a:t>человек </a:t>
            </a:r>
            <a:r>
              <a:rPr lang="ru-RU" dirty="0" smtClean="0"/>
              <a:t>трудоустроено </a:t>
            </a:r>
            <a:r>
              <a:rPr lang="ru-RU" dirty="0"/>
              <a:t>с начала текущего </a:t>
            </a:r>
            <a:r>
              <a:rPr lang="ru-RU" dirty="0" smtClean="0"/>
              <a:t>года;</a:t>
            </a:r>
          </a:p>
          <a:p>
            <a:pPr indent="0"/>
            <a:r>
              <a:rPr lang="ru-RU" dirty="0" smtClean="0"/>
              <a:t>-    28</a:t>
            </a:r>
            <a:r>
              <a:rPr lang="ru-RU" dirty="0" smtClean="0"/>
              <a:t> </a:t>
            </a:r>
            <a:r>
              <a:rPr lang="ru-RU" dirty="0" smtClean="0"/>
              <a:t>человек были </a:t>
            </a:r>
            <a:r>
              <a:rPr lang="ru-RU" dirty="0"/>
              <a:t>признаны безработными за </a:t>
            </a:r>
            <a:r>
              <a:rPr lang="ru-RU" dirty="0" smtClean="0"/>
              <a:t>январь </a:t>
            </a:r>
            <a:r>
              <a:rPr lang="ru-RU" dirty="0" smtClean="0"/>
              <a:t>– </a:t>
            </a:r>
            <a:r>
              <a:rPr lang="ru-RU" dirty="0" smtClean="0"/>
              <a:t>март</a:t>
            </a:r>
          </a:p>
          <a:p>
            <a:pPr indent="0"/>
            <a:r>
              <a:rPr lang="ru-RU" dirty="0" smtClean="0"/>
              <a:t> </a:t>
            </a:r>
            <a:r>
              <a:rPr lang="ru-RU" dirty="0" smtClean="0"/>
              <a:t>2024 года.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‒"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84083183"/>
              </p:ext>
            </p:extLst>
          </p:nvPr>
        </p:nvGraphicFramePr>
        <p:xfrm>
          <a:off x="620688" y="5940152"/>
          <a:ext cx="5688632" cy="262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688" y="318914"/>
            <a:ext cx="568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граждан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01.04.2024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года: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85042850"/>
              </p:ext>
            </p:extLst>
          </p:nvPr>
        </p:nvGraphicFramePr>
        <p:xfrm>
          <a:off x="620688" y="1115616"/>
          <a:ext cx="2666578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648093"/>
              </p:ext>
            </p:extLst>
          </p:nvPr>
        </p:nvGraphicFramePr>
        <p:xfrm>
          <a:off x="3213094" y="1115616"/>
          <a:ext cx="3276246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521154774"/>
              </p:ext>
            </p:extLst>
          </p:nvPr>
        </p:nvGraphicFramePr>
        <p:xfrm>
          <a:off x="402171" y="2339752"/>
          <a:ext cx="619951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224" y="3877444"/>
            <a:ext cx="5955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Кетовском районе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57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ед.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0,2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80" y="498671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.202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года: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30497"/>
              </p:ext>
            </p:extLst>
          </p:nvPr>
        </p:nvGraphicFramePr>
        <p:xfrm>
          <a:off x="548680" y="5724128"/>
          <a:ext cx="5832648" cy="2808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  <a:gridCol w="2160240"/>
              </a:tblGrid>
              <a:tr h="3047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вакансий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3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Учитель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Врач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Медицинская сестра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Водитель автомобиля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Тракторист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Дорожный рабочий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Слесарь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 smtClean="0"/>
              <a:t>01.04.2024 </a:t>
            </a:r>
            <a:r>
              <a:rPr lang="ru-RU" dirty="0" smtClean="0"/>
              <a:t>года </a:t>
            </a:r>
            <a:r>
              <a:rPr lang="ru-RU" dirty="0"/>
              <a:t>(Кетовский район)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9072" y="4788024"/>
            <a:ext cx="5904655" cy="151216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услуг в сфере занятости: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человек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получили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услугу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социальной адаптации на рынке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 граждан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получили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безработных граждан, получили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поддержке.</a:t>
            </a:r>
          </a:p>
          <a:p>
            <a:pPr lvl="0"/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9072" y="1547664"/>
            <a:ext cx="5904656" cy="100811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человек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 том числе: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 гражданина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предпенсионного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возраста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9072" y="2915816"/>
            <a:ext cx="5904656" cy="151216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общественных и временных работ: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 несовершеннолетних граждан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возрасте от 14 до 18 лет,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временные работы в свободное от учебы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время.</a:t>
            </a:r>
          </a:p>
          <a:p>
            <a:pPr lvl="0"/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26124</TotalTime>
  <Words>306</Words>
  <Application>Microsoft Office PowerPoint</Application>
  <PresentationFormat>Экран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1800</cp:revision>
  <cp:lastPrinted>2024-01-18T11:24:33Z</cp:lastPrinted>
  <dcterms:created xsi:type="dcterms:W3CDTF">2017-06-23T05:32:50Z</dcterms:created>
  <dcterms:modified xsi:type="dcterms:W3CDTF">2024-04-08T08:09:31Z</dcterms:modified>
</cp:coreProperties>
</file>