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56" r:id="rId2"/>
    <p:sldId id="259" r:id="rId3"/>
    <p:sldId id="258" r:id="rId4"/>
  </p:sldIdLst>
  <p:sldSz cx="6858000" cy="9144000" type="screen4x3"/>
  <p:notesSz cx="6735763" cy="98694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99"/>
    <a:srgbClr val="FFCC99"/>
    <a:srgbClr val="FFCCFF"/>
    <a:srgbClr val="EAEAEA"/>
    <a:srgbClr val="CCFF99"/>
    <a:srgbClr val="FFCCCC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 autoAdjust="0"/>
    <p:restoredTop sz="99542" autoAdjust="0"/>
  </p:normalViewPr>
  <p:slideViewPr>
    <p:cSldViewPr>
      <p:cViewPr>
        <p:scale>
          <a:sx n="82" d="100"/>
          <a:sy n="82" d="100"/>
        </p:scale>
        <p:origin x="-432" y="-15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tx>
        <c:rich>
          <a:bodyPr/>
          <a:lstStyle/>
          <a:p>
            <a:pPr>
              <a:defRPr sz="1600" b="0">
                <a:latin typeface="Arial" pitchFamily="34" charset="0"/>
                <a:cs typeface="Arial" pitchFamily="34" charset="0"/>
              </a:defRPr>
            </a:pPr>
            <a:r>
              <a:rPr lang="ru-RU" sz="1400" b="0" dirty="0" smtClean="0">
                <a:effectLst/>
                <a:latin typeface="Arial" pitchFamily="34" charset="0"/>
                <a:cs typeface="Arial" pitchFamily="34" charset="0"/>
              </a:rPr>
              <a:t>Динамика численности безработных граждан </a:t>
            </a:r>
            <a:r>
              <a:rPr lang="ru-RU" sz="1400" b="0" dirty="0" err="1" smtClean="0">
                <a:effectLst/>
                <a:latin typeface="Arial" pitchFamily="34" charset="0"/>
                <a:cs typeface="Arial" pitchFamily="34" charset="0"/>
              </a:rPr>
              <a:t>Кетовского</a:t>
            </a:r>
            <a:r>
              <a:rPr lang="ru-RU" sz="1400" b="0" dirty="0" smtClean="0">
                <a:effectLst/>
                <a:latin typeface="Arial" pitchFamily="34" charset="0"/>
                <a:cs typeface="Arial" pitchFamily="34" charset="0"/>
              </a:rPr>
              <a:t> района</a:t>
            </a:r>
            <a:endParaRPr lang="ru-RU" sz="1600" b="0" dirty="0">
              <a:effectLst/>
              <a:latin typeface="Arial" pitchFamily="34" charset="0"/>
              <a:cs typeface="Arial" pitchFamily="34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6292620088625879E-2"/>
          <c:y val="0.22353771270256842"/>
          <c:w val="0.91743234577311383"/>
          <c:h val="0.509350455197973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soft" dir="t"/>
            </a:scene3d>
            <a:sp3d prstMaterial="dkEdge">
              <a:bevelT w="63500" h="25400"/>
            </a:sp3d>
          </c:spPr>
          <c:invertIfNegative val="0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Лист1!$B$2:$B$13</c:f>
              <c:numCache>
                <c:formatCode>#,##0</c:formatCode>
                <c:ptCount val="12"/>
                <c:pt idx="0">
                  <c:v>178</c:v>
                </c:pt>
                <c:pt idx="1">
                  <c:v>164</c:v>
                </c:pt>
                <c:pt idx="2">
                  <c:v>152</c:v>
                </c:pt>
                <c:pt idx="3">
                  <c:v>139</c:v>
                </c:pt>
                <c:pt idx="4">
                  <c:v>146</c:v>
                </c:pt>
                <c:pt idx="5">
                  <c:v>158</c:v>
                </c:pt>
                <c:pt idx="6">
                  <c:v>155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 w="9525">
              <a:solidFill>
                <a:schemeClr val="accent6">
                  <a:lumMod val="40000"/>
                  <a:lumOff val="60000"/>
                </a:schemeClr>
              </a:solidFill>
            </a:ln>
            <a:effectLst>
              <a:outerShdw blurRad="50800" dist="50800" dir="5400000" algn="ctr" rotWithShape="0">
                <a:schemeClr val="bg1"/>
              </a:outerShdw>
            </a:effectLst>
            <a:scene3d>
              <a:camera prst="orthographicFront"/>
              <a:lightRig rig="threePt" dir="t"/>
            </a:scene3d>
            <a:sp3d prstMaterial="matte"/>
          </c:spPr>
          <c:invertIfNegative val="0"/>
          <c:dLbls>
            <c:txPr>
              <a:bodyPr/>
              <a:lstStyle/>
              <a:p>
                <a:pPr>
                  <a:defRPr sz="100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232</c:v>
                </c:pt>
                <c:pt idx="1">
                  <c:v>213</c:v>
                </c:pt>
                <c:pt idx="2">
                  <c:v>195</c:v>
                </c:pt>
                <c:pt idx="3">
                  <c:v>190</c:v>
                </c:pt>
                <c:pt idx="4">
                  <c:v>194</c:v>
                </c:pt>
                <c:pt idx="5">
                  <c:v>216</c:v>
                </c:pt>
                <c:pt idx="6">
                  <c:v>228</c:v>
                </c:pt>
                <c:pt idx="7">
                  <c:v>226</c:v>
                </c:pt>
                <c:pt idx="8">
                  <c:v>217</c:v>
                </c:pt>
                <c:pt idx="9">
                  <c:v>188</c:v>
                </c:pt>
                <c:pt idx="10">
                  <c:v>231</c:v>
                </c:pt>
                <c:pt idx="11">
                  <c:v>217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390656"/>
        <c:axId val="106392192"/>
      </c:barChart>
      <c:catAx>
        <c:axId val="1063906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06392192"/>
        <c:crosses val="autoZero"/>
        <c:auto val="1"/>
        <c:lblAlgn val="ctr"/>
        <c:lblOffset val="100"/>
        <c:noMultiLvlLbl val="0"/>
      </c:catAx>
      <c:valAx>
        <c:axId val="10639219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06390656"/>
        <c:crosses val="autoZero"/>
        <c:crossBetween val="between"/>
      </c:valAx>
      <c:spPr>
        <a:noFill/>
        <a:ln w="25400">
          <a:noFill/>
        </a:ln>
        <a:effectLst/>
        <a:scene3d>
          <a:camera prst="orthographicFront"/>
          <a:lightRig rig="threePt" dir="t"/>
        </a:scene3d>
      </c:spPr>
    </c:plotArea>
    <c:legend>
      <c:legendPos val="r"/>
      <c:layout>
        <c:manualLayout>
          <c:xMode val="edge"/>
          <c:yMode val="edge"/>
          <c:x val="0.87326144493087265"/>
          <c:y val="3.2235697152383884E-2"/>
          <c:w val="9.9948282820896128E-2"/>
          <c:h val="0.18653211378273021"/>
        </c:manualLayout>
      </c:layout>
      <c:overlay val="0"/>
      <c:txPr>
        <a:bodyPr/>
        <a:lstStyle/>
        <a:p>
          <a:pPr>
            <a:defRPr sz="1200"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1716942165156251"/>
          <c:y val="0"/>
        </c:manualLayout>
      </c:layout>
      <c:overlay val="0"/>
      <c:txPr>
        <a:bodyPr/>
        <a:lstStyle/>
        <a:p>
          <a:pPr algn="ctr">
            <a:defRPr sz="1400">
              <a:solidFill>
                <a:schemeClr val="tx1"/>
              </a:solidFill>
              <a:latin typeface="Arial" pitchFamily="34" charset="0"/>
              <a:cs typeface="Arial" pitchFamily="34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3166317875089329"/>
          <c:y val="0.29037296509538157"/>
          <c:w val="0.62299569031281954"/>
          <c:h val="0.656483429945692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полу: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bg1">
                  <a:lumMod val="5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bg1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/>
            </c:spPr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>
                <a:solidFill>
                  <a:schemeClr val="bg1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B/>
              </a:sp3d>
            </c:spPr>
          </c:dPt>
          <c:dLbls>
            <c:dLbl>
              <c:idx val="0"/>
              <c:layout>
                <c:manualLayout>
                  <c:x val="-5.2542128081780135E-3"/>
                  <c:y val="6.09528318687858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355259993772074E-2"/>
                  <c:y val="1.96709437535563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мужчины </c:v>
                </c:pt>
                <c:pt idx="1">
                  <c:v>женщины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0.46202531645569622</c:v>
                </c:pt>
                <c:pt idx="1">
                  <c:v>0.53797468354430378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106325120"/>
        <c:axId val="106020224"/>
      </c:barChart>
      <c:valAx>
        <c:axId val="106020224"/>
        <c:scaling>
          <c:orientation val="minMax"/>
        </c:scaling>
        <c:delete val="1"/>
        <c:axPos val="b"/>
        <c:numFmt formatCode="0.0%" sourceLinked="1"/>
        <c:majorTickMark val="out"/>
        <c:minorTickMark val="none"/>
        <c:tickLblPos val="nextTo"/>
        <c:crossAx val="106325120"/>
        <c:crosses val="autoZero"/>
        <c:crossBetween val="between"/>
      </c:valAx>
      <c:catAx>
        <c:axId val="10632512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06020224"/>
        <c:crosses val="autoZero"/>
        <c:auto val="1"/>
        <c:lblAlgn val="ctr"/>
        <c:lblOffset val="100"/>
        <c:noMultiLvlLbl val="0"/>
      </c:catAx>
      <c:spPr>
        <a:effectLst>
          <a:glow>
            <a:schemeClr val="accent1">
              <a:alpha val="46000"/>
            </a:schemeClr>
          </a:glow>
        </a:effectLst>
      </c:spPr>
    </c:plotArea>
    <c:plotVisOnly val="1"/>
    <c:dispBlanksAs val="zero"/>
    <c:showDLblsOverMax val="0"/>
  </c:chart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возрасту:</a:t>
            </a:r>
          </a:p>
        </c:rich>
      </c:tx>
      <c:layout>
        <c:manualLayout>
          <c:xMode val="edge"/>
          <c:yMode val="edge"/>
          <c:x val="0.3755935104432841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5362333638578228"/>
          <c:y val="0.21163574417657297"/>
          <c:w val="0.53008315695589558"/>
          <c:h val="0.7883641583683683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возрасту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bg1">
                  <a:lumMod val="5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rgbClr val="92D050"/>
              </a:solidFill>
              <a:ln w="9525">
                <a:solidFill>
                  <a:schemeClr val="bg1">
                    <a:lumMod val="50000"/>
                  </a:schemeClr>
                </a:solidFill>
              </a:ln>
            </c:spPr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txPr>
              <a:bodyPr/>
              <a:lstStyle/>
              <a:p>
                <a:pPr algn="ctr">
                  <a:defRPr lang="ru-RU" sz="1000" b="0" i="0" u="none" strike="noStrike" kern="1200" baseline="0">
                    <a:solidFill>
                      <a:prstClr val="black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От 16 до 17 лет</c:v>
                </c:pt>
                <c:pt idx="1">
                  <c:v>от 18 до 35 лет</c:v>
                </c:pt>
                <c:pt idx="2">
                  <c:v>от 36 до 49 лет</c:v>
                </c:pt>
                <c:pt idx="3">
                  <c:v>от 50 лет и старше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</c:v>
                </c:pt>
                <c:pt idx="1">
                  <c:v>0.12666666666666668</c:v>
                </c:pt>
                <c:pt idx="2">
                  <c:v>0.35333333333333333</c:v>
                </c:pt>
                <c:pt idx="3">
                  <c:v>0.52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68773376"/>
        <c:axId val="68774912"/>
      </c:barChart>
      <c:catAx>
        <c:axId val="68773376"/>
        <c:scaling>
          <c:orientation val="maxMin"/>
        </c:scaling>
        <c:delete val="0"/>
        <c:axPos val="l"/>
        <c:majorTickMark val="out"/>
        <c:minorTickMark val="none"/>
        <c:tickLblPos val="nextTo"/>
        <c:spPr>
          <a:ln w="9525"/>
        </c:spPr>
        <c:txPr>
          <a:bodyPr/>
          <a:lstStyle/>
          <a:p>
            <a:pPr>
              <a:defRPr sz="11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8774912"/>
        <c:crosses val="autoZero"/>
        <c:auto val="1"/>
        <c:lblAlgn val="ctr"/>
        <c:lblOffset val="100"/>
        <c:noMultiLvlLbl val="0"/>
      </c:catAx>
      <c:valAx>
        <c:axId val="68774912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extTo"/>
        <c:crossAx val="68773376"/>
        <c:crosses val="autoZero"/>
        <c:crossBetween val="between"/>
      </c:valAx>
      <c:spPr>
        <a:ln w="25400"/>
      </c:spPr>
    </c:plotArea>
    <c:plotVisOnly val="1"/>
    <c:dispBlanksAs val="zero"/>
    <c:showDLblsOverMax val="0"/>
  </c:chart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pP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 образованию:</a:t>
            </a:r>
          </a:p>
        </c:rich>
      </c:tx>
      <c:layout>
        <c:manualLayout>
          <c:xMode val="edge"/>
          <c:yMode val="edge"/>
          <c:x val="0.36810609006406697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46551098393260115"/>
          <c:y val="0.26280486378706458"/>
          <c:w val="0.51521878341997995"/>
          <c:h val="0.7049150623475698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 образованию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bg1">
                  <a:lumMod val="50000"/>
                </a:schemeClr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dLbl>
              <c:idx val="0"/>
              <c:layout>
                <c:manualLayout>
                  <c:x val="1.1343864312038498E-2"/>
                  <c:y val="-1.2469123306492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7417353274946412E-3"/>
                  <c:y val="-6.25430263718018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1504265266771963E-3"/>
                  <c:y val="-1.9102452835200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3557938638975083E-3"/>
                  <c:y val="5.93162728160927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8653177654085803E-2"/>
                  <c:y val="-1.7484410006597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Высшее образование</c:v>
                </c:pt>
                <c:pt idx="1">
                  <c:v>Среднее ПО</c:v>
                </c:pt>
                <c:pt idx="2">
                  <c:v>имеют среднее (полное) и основное общее образование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0.29699999999999999</c:v>
                </c:pt>
                <c:pt idx="1">
                  <c:v>0.42399999999999999</c:v>
                </c:pt>
                <c:pt idx="2">
                  <c:v>0.26600000000000001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axId val="68899968"/>
        <c:axId val="68898176"/>
      </c:barChart>
      <c:valAx>
        <c:axId val="68898176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extTo"/>
        <c:crossAx val="68899968"/>
        <c:crosses val="autoZero"/>
        <c:crossBetween val="between"/>
      </c:valAx>
      <c:catAx>
        <c:axId val="68899968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 algn="r">
              <a:defRPr sz="1050" baseline="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8898176"/>
        <c:crosses val="autoZero"/>
        <c:auto val="1"/>
        <c:lblAlgn val="ctr"/>
        <c:lblOffset val="100"/>
        <c:noMultiLvlLbl val="0"/>
      </c:catAx>
      <c:spPr>
        <a:noFill/>
        <a:ln w="25400">
          <a:noFill/>
        </a:ln>
      </c:spPr>
    </c:plotArea>
    <c:plotVisOnly val="1"/>
    <c:dispBlanksAs val="zero"/>
    <c:showDLblsOverMax val="0"/>
  </c:chart>
  <c:spPr>
    <a:noFill/>
  </c:spPr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9565" cy="494027"/>
          </a:xfrm>
          <a:prstGeom prst="rect">
            <a:avLst/>
          </a:prstGeom>
        </p:spPr>
        <p:txBody>
          <a:bodyPr vert="horz" lIns="90769" tIns="45384" rIns="90769" bIns="4538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627" y="0"/>
            <a:ext cx="2919565" cy="494027"/>
          </a:xfrm>
          <a:prstGeom prst="rect">
            <a:avLst/>
          </a:prstGeom>
        </p:spPr>
        <p:txBody>
          <a:bodyPr vert="horz" lIns="90769" tIns="45384" rIns="90769" bIns="45384" rtlCol="0"/>
          <a:lstStyle>
            <a:lvl1pPr algn="r">
              <a:defRPr sz="1200"/>
            </a:lvl1pPr>
          </a:lstStyle>
          <a:p>
            <a:fld id="{35C42187-617F-45EF-98A3-180DD0E0AAA4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79613" y="739775"/>
            <a:ext cx="2776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9" tIns="45384" rIns="90769" bIns="4538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263" y="4687732"/>
            <a:ext cx="5389240" cy="4441506"/>
          </a:xfrm>
          <a:prstGeom prst="rect">
            <a:avLst/>
          </a:prstGeom>
        </p:spPr>
        <p:txBody>
          <a:bodyPr vert="horz" lIns="90769" tIns="45384" rIns="90769" bIns="4538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3883"/>
            <a:ext cx="2919565" cy="494026"/>
          </a:xfrm>
          <a:prstGeom prst="rect">
            <a:avLst/>
          </a:prstGeom>
        </p:spPr>
        <p:txBody>
          <a:bodyPr vert="horz" lIns="90769" tIns="45384" rIns="90769" bIns="4538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627" y="9373883"/>
            <a:ext cx="2919565" cy="494026"/>
          </a:xfrm>
          <a:prstGeom prst="rect">
            <a:avLst/>
          </a:prstGeom>
        </p:spPr>
        <p:txBody>
          <a:bodyPr vert="horz" lIns="90769" tIns="45384" rIns="90769" bIns="45384" rtlCol="0" anchor="b"/>
          <a:lstStyle>
            <a:lvl1pPr algn="r">
              <a:defRPr sz="1200"/>
            </a:lvl1pPr>
          </a:lstStyle>
          <a:p>
            <a:fld id="{D4EBAC86-970E-41B8-9998-37787D0BE7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842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672" y="430817"/>
            <a:ext cx="583264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ru-RU"/>
            </a:defPPr>
            <a:lvl1pPr algn="ctr"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/>
              <a:t>Ситуация на рынке труда Кетовского района </a:t>
            </a:r>
            <a:br>
              <a:rPr lang="ru-RU" dirty="0"/>
            </a:br>
            <a:r>
              <a:rPr lang="ru-RU" dirty="0"/>
              <a:t>на </a:t>
            </a:r>
            <a:r>
              <a:rPr lang="ru-RU" dirty="0" smtClean="0"/>
              <a:t>01.08.2023 </a:t>
            </a:r>
            <a:r>
              <a:rPr lang="ru-RU" dirty="0"/>
              <a:t>года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0688" y="1603774"/>
            <a:ext cx="5688632" cy="375487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ru-RU"/>
            </a:defPPr>
            <a:lvl1pPr lvl="0" indent="450000" algn="just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ru-RU" dirty="0"/>
              <a:t>С начала 2023 года в Государственное казенное учреждение «Центр занятости населения города Кургана Курганской области» за содействием в поиске подходящей работы обратилось  </a:t>
            </a:r>
            <a:r>
              <a:rPr lang="ru-RU" dirty="0" smtClean="0"/>
              <a:t>465 человек.</a:t>
            </a:r>
          </a:p>
          <a:p>
            <a:pPr lvl="0"/>
            <a:endParaRPr lang="ru-RU" dirty="0"/>
          </a:p>
          <a:p>
            <a:pPr lvl="0"/>
            <a:r>
              <a:rPr lang="ru-RU" dirty="0" smtClean="0"/>
              <a:t>Основные показатели рынка труда:</a:t>
            </a:r>
          </a:p>
          <a:p>
            <a:pPr lvl="0"/>
            <a:endParaRPr lang="ru-RU" dirty="0" smtClean="0"/>
          </a:p>
          <a:p>
            <a:pPr indent="0"/>
            <a:r>
              <a:rPr lang="ru-RU" dirty="0" smtClean="0"/>
              <a:t>-   155 </a:t>
            </a:r>
            <a:r>
              <a:rPr lang="ru-RU" dirty="0"/>
              <a:t>человек - численность безработных граждан - (снижение </a:t>
            </a:r>
            <a:r>
              <a:rPr lang="ru-RU" dirty="0" smtClean="0"/>
              <a:t>на 32% </a:t>
            </a:r>
            <a:r>
              <a:rPr lang="ru-RU" dirty="0"/>
              <a:t>по сравнению с аналогичным периодом прошлого года</a:t>
            </a:r>
            <a:r>
              <a:rPr lang="ru-RU" dirty="0" smtClean="0"/>
              <a:t>);</a:t>
            </a:r>
          </a:p>
          <a:p>
            <a:pPr lvl="0" indent="0"/>
            <a:r>
              <a:rPr lang="ru-RU" dirty="0" smtClean="0"/>
              <a:t>-    0,7% </a:t>
            </a:r>
            <a:r>
              <a:rPr lang="ru-RU" dirty="0"/>
              <a:t>- уровень регистрируемой безработицы</a:t>
            </a:r>
            <a:r>
              <a:rPr lang="ru-RU" dirty="0" smtClean="0"/>
              <a:t>;</a:t>
            </a:r>
          </a:p>
          <a:p>
            <a:pPr indent="0"/>
            <a:r>
              <a:rPr lang="ru-RU" dirty="0" smtClean="0"/>
              <a:t>-  151 человек трудоустроен </a:t>
            </a:r>
            <a:r>
              <a:rPr lang="ru-RU" dirty="0"/>
              <a:t>с начала текущего года</a:t>
            </a:r>
            <a:r>
              <a:rPr lang="en-US" dirty="0"/>
              <a:t>, </a:t>
            </a:r>
            <a:r>
              <a:rPr lang="ru-RU" dirty="0"/>
              <a:t>что составляет </a:t>
            </a:r>
            <a:r>
              <a:rPr lang="ru-RU" dirty="0" smtClean="0"/>
              <a:t>32% </a:t>
            </a:r>
            <a:r>
              <a:rPr lang="ru-RU" dirty="0"/>
              <a:t>от обратившихся граждан</a:t>
            </a:r>
            <a:r>
              <a:rPr lang="ru-RU" dirty="0" smtClean="0"/>
              <a:t>;</a:t>
            </a:r>
          </a:p>
          <a:p>
            <a:pPr indent="0"/>
            <a:r>
              <a:rPr lang="ru-RU" dirty="0" smtClean="0"/>
              <a:t>-   211 </a:t>
            </a:r>
            <a:r>
              <a:rPr lang="ru-RU" dirty="0"/>
              <a:t>человек были признаны безработными за январь - июль 2023 года</a:t>
            </a:r>
            <a:r>
              <a:rPr lang="ru-RU" dirty="0" smtClean="0"/>
              <a:t>.</a:t>
            </a:r>
          </a:p>
          <a:p>
            <a:pPr indent="0"/>
            <a:r>
              <a:rPr lang="ru-RU" dirty="0"/>
              <a:t> </a:t>
            </a:r>
            <a:r>
              <a:rPr lang="ru-RU" dirty="0" smtClean="0"/>
              <a:t>-    195 </a:t>
            </a:r>
            <a:r>
              <a:rPr lang="ru-RU" dirty="0"/>
              <a:t>граждан, ищущих работу на учете в службе занятости</a:t>
            </a:r>
            <a:r>
              <a:rPr lang="ru-RU" dirty="0" smtClean="0"/>
              <a:t>;</a:t>
            </a:r>
          </a:p>
          <a:p>
            <a:pPr indent="0"/>
            <a:r>
              <a:rPr lang="ru-RU" dirty="0" smtClean="0"/>
              <a:t> -    293 вакансии </a:t>
            </a:r>
            <a:r>
              <a:rPr lang="ru-RU" dirty="0"/>
              <a:t>свободны для трудоустройства.</a:t>
            </a:r>
          </a:p>
          <a:p>
            <a:pPr marL="285750" indent="-285750">
              <a:buFont typeface="Arial" panose="020B0604020202020204" pitchFamily="34" charset="0"/>
              <a:buChar char="‒"/>
            </a:pPr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888116744"/>
              </p:ext>
            </p:extLst>
          </p:nvPr>
        </p:nvGraphicFramePr>
        <p:xfrm>
          <a:off x="620688" y="5940152"/>
          <a:ext cx="5688632" cy="2624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756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20688" y="318914"/>
            <a:ext cx="56886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Структура безработных граждан </a:t>
            </a:r>
            <a:r>
              <a:rPr lang="ru-RU" b="1" dirty="0" err="1">
                <a:latin typeface="Arial" pitchFamily="34" charset="0"/>
                <a:cs typeface="Arial" pitchFamily="34" charset="0"/>
              </a:rPr>
              <a:t>Кетовского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района на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01.08.2023 года: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774311704"/>
              </p:ext>
            </p:extLst>
          </p:nvPr>
        </p:nvGraphicFramePr>
        <p:xfrm>
          <a:off x="626815" y="1115616"/>
          <a:ext cx="2666578" cy="1224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730640"/>
              </p:ext>
            </p:extLst>
          </p:nvPr>
        </p:nvGraphicFramePr>
        <p:xfrm>
          <a:off x="3213094" y="1115616"/>
          <a:ext cx="3276246" cy="1080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1768226974"/>
              </p:ext>
            </p:extLst>
          </p:nvPr>
        </p:nvGraphicFramePr>
        <p:xfrm>
          <a:off x="402171" y="2339752"/>
          <a:ext cx="6199510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73224" y="3877444"/>
            <a:ext cx="59551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Количество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вакансий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в Кетовском районе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– 293 ед.</a:t>
            </a:r>
          </a:p>
          <a:p>
            <a:pPr algn="ctr"/>
            <a:endParaRPr lang="ru-RU" sz="16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Коэффициент напряженности на рынке труда </a:t>
            </a:r>
          </a:p>
          <a:p>
            <a:pPr algn="ctr"/>
            <a:r>
              <a:rPr lang="ru-RU" sz="1600" dirty="0">
                <a:latin typeface="Arial" pitchFamily="34" charset="0"/>
                <a:cs typeface="Arial" pitchFamily="34" charset="0"/>
              </a:rPr>
              <a:t>(незанятых граждан на 1 вакансию) –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0,7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ед.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8680" y="5364088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Наиболее востребованные профессии в Кетовском районе на 01.08.2023 года:</a:t>
            </a: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119346"/>
              </p:ext>
            </p:extLst>
          </p:nvPr>
        </p:nvGraphicFramePr>
        <p:xfrm>
          <a:off x="530678" y="6084168"/>
          <a:ext cx="5868652" cy="27004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30564"/>
                <a:gridCol w="1438088"/>
              </a:tblGrid>
              <a:tr h="44872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Наименование профессии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Число </a:t>
                      </a:r>
                      <a:r>
                        <a:rPr lang="ru-RU" sz="12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вакансий</a:t>
                      </a:r>
                      <a:endParaRPr lang="ru-RU" sz="120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62649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У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читель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рач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Оператор птицефабрик и механизированных ферм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3835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Птицевод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2229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Водитель автомобиля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>
                        <a:lnSpc>
                          <a:spcPct val="200000"/>
                        </a:lnSpc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Обвальщик тушек птицы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200000"/>
                        </a:lnSpc>
                      </a:pP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523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2676" y="323534"/>
            <a:ext cx="5868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defRPr sz="1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/>
              <a:t>Реализация государственной программы</a:t>
            </a:r>
          </a:p>
          <a:p>
            <a:r>
              <a:rPr lang="ru-RU" dirty="0"/>
              <a:t> «Содействие занятости населения»</a:t>
            </a:r>
          </a:p>
          <a:p>
            <a:r>
              <a:rPr lang="ru-RU" dirty="0"/>
              <a:t>з</a:t>
            </a:r>
            <a:r>
              <a:rPr lang="ru-RU" dirty="0" smtClean="0"/>
              <a:t>а 2023 год </a:t>
            </a:r>
            <a:r>
              <a:rPr lang="ru-RU" dirty="0"/>
              <a:t>(Кетовский район)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21327" y="1331640"/>
            <a:ext cx="6051350" cy="129614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Трудоустроен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151 человек,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том числе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ctr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7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граждан предпенсионного возраста;</a:t>
            </a:r>
          </a:p>
          <a:p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гражданина с инвалидностью.</a:t>
            </a:r>
          </a:p>
          <a:p>
            <a:endParaRPr lang="ru-RU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02711" y="4572000"/>
            <a:ext cx="6051350" cy="201622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Оказано 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услуг в сфере занятости</a:t>
            </a:r>
            <a:r>
              <a:rPr lang="ru-RU" sz="1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endParaRPr lang="ru-RU" sz="1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31 </a:t>
            </a:r>
            <a:r>
              <a:rPr lang="ru-RU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человек, </a:t>
            </a:r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получили услуги по социальной адаптации на рынке </a:t>
            </a:r>
            <a:r>
              <a:rPr lang="ru-RU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труда;</a:t>
            </a:r>
            <a:endParaRPr lang="ru-RU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186 граждан получили услугу по профессиональной ориентации; 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31 безработный гражданин, получил 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услуги по психологической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поддержке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ru-RU" sz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1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ru-RU" sz="1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человек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получили содействие  началу осуществления предпринимательской деятельности безработных граждан</a:t>
            </a:r>
            <a:r>
              <a:rPr lang="en-US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 из них получил </a:t>
            </a:r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единовременную финансовую помощь при соответствующей государственной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регистрации.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21327" y="2843808"/>
            <a:ext cx="6051351" cy="1512168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Трудоустроено 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на временные и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общественные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работы: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137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несовершеннолетних граждан 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в возрасте от 14 до 18 лет, трудоустроены на временные работы в свободное от учебы время;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37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граждан, трудоустроено на общественные работы.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9072" y="6804248"/>
            <a:ext cx="6051350" cy="1008112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kumimoji="0" lang="ru-RU" sz="12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человека  приступили </a:t>
            </a:r>
            <a:r>
              <a:rPr kumimoji="0" lang="ru-RU" sz="12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к профессиональному обучению и </a:t>
            </a:r>
            <a:r>
              <a:rPr kumimoji="0" lang="ru-RU" sz="12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получению дополнительного профессионального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52427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25145</TotalTime>
  <Words>350</Words>
  <Application>Microsoft Office PowerPoint</Application>
  <PresentationFormat>Экран (4:3)</PresentationFormat>
  <Paragraphs>61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chernovol</dc:creator>
  <cp:lastModifiedBy>46kab-4</cp:lastModifiedBy>
  <cp:revision>1686</cp:revision>
  <cp:lastPrinted>2023-08-10T06:58:16Z</cp:lastPrinted>
  <dcterms:created xsi:type="dcterms:W3CDTF">2017-06-23T05:32:50Z</dcterms:created>
  <dcterms:modified xsi:type="dcterms:W3CDTF">2023-08-15T09:07:15Z</dcterms:modified>
</cp:coreProperties>
</file>