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08576"/>
        <c:axId val="100839808"/>
      </c:barChart>
      <c:catAx>
        <c:axId val="100808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0839808"/>
        <c:crosses val="autoZero"/>
        <c:auto val="1"/>
        <c:lblAlgn val="ctr"/>
        <c:lblOffset val="100"/>
        <c:noMultiLvlLbl val="0"/>
      </c:catAx>
      <c:valAx>
        <c:axId val="1008398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0808576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0.45205479452054792</c:v>
                </c:pt>
                <c:pt idx="1">
                  <c:v>0.54794520547945202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0241024"/>
        <c:axId val="60235136"/>
      </c:barChart>
      <c:valAx>
        <c:axId val="6023513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60241024"/>
        <c:crosses val="autoZero"/>
        <c:crossBetween val="between"/>
      </c:valAx>
      <c:catAx>
        <c:axId val="60241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35136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от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0.17123287671232876</c:v>
                </c:pt>
                <c:pt idx="2">
                  <c:v>0.33561643835616439</c:v>
                </c:pt>
                <c:pt idx="3">
                  <c:v>0.49315068493150682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0282368"/>
        <c:axId val="60283904"/>
      </c:barChart>
      <c:catAx>
        <c:axId val="60282368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83904"/>
        <c:crosses val="autoZero"/>
        <c:auto val="1"/>
        <c:lblAlgn val="ctr"/>
        <c:lblOffset val="100"/>
        <c:noMultiLvlLbl val="0"/>
      </c:catAx>
      <c:valAx>
        <c:axId val="602839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60282368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0.33561643835616439</c:v>
                </c:pt>
                <c:pt idx="1">
                  <c:v>0.36301369863013699</c:v>
                </c:pt>
                <c:pt idx="2">
                  <c:v>0.29452054794520549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0265216"/>
        <c:axId val="60333056"/>
      </c:barChart>
      <c:valAx>
        <c:axId val="6033305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60265216"/>
        <c:crosses val="autoZero"/>
        <c:crossBetween val="between"/>
      </c:valAx>
      <c:catAx>
        <c:axId val="602652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33305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01.06.2023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496051"/>
            <a:ext cx="568863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318 человек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- 194 гражданина, ищущих </a:t>
            </a:r>
            <a:r>
              <a:rPr lang="ru-RU" dirty="0" smtClean="0"/>
              <a:t>работу на </a:t>
            </a:r>
            <a:r>
              <a:rPr lang="ru-RU" dirty="0"/>
              <a:t>учете в службе </a:t>
            </a:r>
            <a:r>
              <a:rPr lang="ru-RU" dirty="0" smtClean="0"/>
              <a:t>занятости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/>
              <a:t>- </a:t>
            </a:r>
            <a:r>
              <a:rPr lang="ru-RU" dirty="0" smtClean="0"/>
              <a:t> 123 человека трудоустроено с начала текущего года</a:t>
            </a:r>
            <a:r>
              <a:rPr lang="en-US" dirty="0" smtClean="0"/>
              <a:t>, </a:t>
            </a:r>
            <a:r>
              <a:rPr lang="ru-RU" dirty="0"/>
              <a:t>что составляет </a:t>
            </a:r>
            <a:r>
              <a:rPr lang="ru-RU" dirty="0" smtClean="0"/>
              <a:t>38% </a:t>
            </a:r>
            <a:r>
              <a:rPr lang="ru-RU" dirty="0"/>
              <a:t>от обратившихся </a:t>
            </a:r>
            <a:r>
              <a:rPr lang="ru-RU" dirty="0" smtClean="0"/>
              <a:t>граждан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- 146 человек - численность </a:t>
            </a:r>
            <a:r>
              <a:rPr lang="ru-RU" dirty="0"/>
              <a:t>безработных граждан </a:t>
            </a:r>
            <a:r>
              <a:rPr lang="ru-RU" dirty="0" smtClean="0"/>
              <a:t>- (снижение  25% по сравнению с аналогичным периодом прошлого года</a:t>
            </a:r>
            <a:r>
              <a:rPr lang="ru-RU" dirty="0" smtClean="0"/>
              <a:t>);</a:t>
            </a:r>
            <a:endParaRPr lang="ru-RU" dirty="0">
              <a:solidFill>
                <a:srgbClr val="FF0000"/>
              </a:solidFill>
            </a:endParaRPr>
          </a:p>
          <a:p>
            <a:pPr lvl="0" indent="0"/>
            <a:r>
              <a:rPr lang="ru-RU" dirty="0" smtClean="0"/>
              <a:t>         </a:t>
            </a:r>
            <a:r>
              <a:rPr lang="ru-RU" dirty="0"/>
              <a:t>- 0,6</a:t>
            </a:r>
            <a:r>
              <a:rPr lang="ru-RU" dirty="0" smtClean="0"/>
              <a:t>% - уровень </a:t>
            </a:r>
            <a:r>
              <a:rPr lang="ru-RU" dirty="0"/>
              <a:t>регистрируемой </a:t>
            </a:r>
            <a:r>
              <a:rPr lang="ru-RU" dirty="0" smtClean="0"/>
              <a:t>безработицы;</a:t>
            </a:r>
          </a:p>
          <a:p>
            <a:pPr marL="285750" lvl="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- 139 </a:t>
            </a:r>
            <a:r>
              <a:rPr lang="ru-RU" dirty="0"/>
              <a:t>человек были признаны </a:t>
            </a:r>
            <a:r>
              <a:rPr lang="ru-RU" dirty="0" smtClean="0"/>
              <a:t>безработными за январь - май </a:t>
            </a:r>
            <a:r>
              <a:rPr lang="ru-RU" dirty="0"/>
              <a:t>2023 </a:t>
            </a:r>
            <a:r>
              <a:rPr lang="ru-RU" dirty="0" smtClean="0"/>
              <a:t>года.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55168430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01.06.2023 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9231359"/>
              </p:ext>
            </p:extLst>
          </p:nvPr>
        </p:nvGraphicFramePr>
        <p:xfrm>
          <a:off x="626815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39193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84392635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281 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0,7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667" y="5364088"/>
            <a:ext cx="604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01.06.2023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32227"/>
              </p:ext>
            </p:extLst>
          </p:nvPr>
        </p:nvGraphicFramePr>
        <p:xfrm>
          <a:off x="476672" y="6084167"/>
          <a:ext cx="5868652" cy="2859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0564"/>
                <a:gridCol w="1438088"/>
              </a:tblGrid>
              <a:tr h="448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8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8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Водитель автомобиля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Оператор птицефабрик и механизированных ферм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Птицевод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Обвальщик тушек птицы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Тракторист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з</a:t>
            </a:r>
            <a:r>
              <a:rPr lang="ru-RU" dirty="0" smtClean="0"/>
              <a:t>а 2023 год </a:t>
            </a:r>
            <a:r>
              <a:rPr lang="ru-RU" dirty="0"/>
              <a:t>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327" y="1331640"/>
            <a:ext cx="6051350" cy="12961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123 человека,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гражданина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гражданин с инвалидностью.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327" y="4716016"/>
            <a:ext cx="6051350" cy="17068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 в сфере занятости: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 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131 гражданин получил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безработный гражданин, получил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человека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услугу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содействию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самозанятости.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326" y="2915816"/>
            <a:ext cx="6051351" cy="151216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Трудоустроено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временные и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общественные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работы: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45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несовершеннолетних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граждан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возрасте от 14 до 18 лет, трудоустроены на временные работы в свободное от учебы время;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16 граждан, трудоустроено на общественные работы.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328" y="6732240"/>
            <a:ext cx="6051350" cy="10081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 человек  приступили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 профессиональному обучению и </a:t>
            </a:r>
            <a:r>
              <a:rPr kumimoji="0" lang="ru-RU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получению дополнительного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24456</TotalTime>
  <Words>326</Words>
  <Application>Microsoft Office PowerPoint</Application>
  <PresentationFormat>Экран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1639</cp:revision>
  <cp:lastPrinted>2023-06-13T11:28:08Z</cp:lastPrinted>
  <dcterms:created xsi:type="dcterms:W3CDTF">2017-06-23T05:32:50Z</dcterms:created>
  <dcterms:modified xsi:type="dcterms:W3CDTF">2023-06-13T11:28:48Z</dcterms:modified>
</cp:coreProperties>
</file>