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9" r:id="rId3"/>
    <p:sldId id="258" r:id="rId4"/>
    <p:sldId id="261" r:id="rId5"/>
    <p:sldId id="257" r:id="rId6"/>
    <p:sldId id="263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520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76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CCF5-FA75-40F6-83A9-DDCD88F299C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1C6A9-869A-47EC-B846-59D678623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0D46CA-9618-44D8-ACAD-0EBB4BDF64DC}" type="slidenum">
              <a:rPr lang="ru-RU"/>
              <a:pPr/>
              <a:t>1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3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3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3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4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4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5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5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6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6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7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7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8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8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9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9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2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5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00" y="573180"/>
            <a:ext cx="7649280" cy="10095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734400" y="5978068"/>
            <a:ext cx="1961280" cy="40180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222721" y="5978068"/>
            <a:ext cx="2676960" cy="40180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420961" y="5978068"/>
            <a:ext cx="1961280" cy="401802"/>
          </a:xfrm>
        </p:spPr>
        <p:txBody>
          <a:bodyPr/>
          <a:lstStyle>
            <a:lvl1pPr>
              <a:defRPr/>
            </a:lvl1pPr>
          </a:lstStyle>
          <a:p>
            <a:fld id="{BB330AA1-CD3E-4F0F-8998-4358A59648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7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2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5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8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0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4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47B3-908E-423C-93E2-C504C0465965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5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19"/>
            <a:ext cx="9175681" cy="68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12481" y="1990289"/>
            <a:ext cx="5238720" cy="7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ru-RU" cap="all" dirty="0">
              <a:solidFill>
                <a:srgbClr val="004586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0767" y="2362729"/>
            <a:ext cx="5238720" cy="139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8250" rIns="81639" bIns="40820"/>
          <a:lstStyle>
            <a:lvl1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500" b="1" dirty="0" smtClean="0">
                <a:solidFill>
                  <a:srgbClr val="004586"/>
                </a:solidFill>
              </a:rPr>
              <a:t>Меры поддержки работодателей в сфере занятости населения </a:t>
            </a:r>
          </a:p>
          <a:p>
            <a:pPr>
              <a:buClrTx/>
              <a:buFontTx/>
              <a:buNone/>
            </a:pPr>
            <a:r>
              <a:rPr lang="ru-RU" sz="2500" b="1" dirty="0" smtClean="0">
                <a:solidFill>
                  <a:srgbClr val="004586"/>
                </a:solidFill>
              </a:rPr>
              <a:t>в 2023 году</a:t>
            </a:r>
            <a:endParaRPr lang="ru-RU" sz="2500" b="1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164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260648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solidFill>
                  <a:srgbClr val="CF452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Содействие работодателям </a:t>
            </a:r>
          </a:p>
          <a:p>
            <a:pPr algn="l"/>
            <a:r>
              <a:rPr lang="ru-RU" sz="1800" b="1" cap="all" dirty="0" smtClean="0">
                <a:solidFill>
                  <a:srgbClr val="CF452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в поиске работников</a:t>
            </a:r>
            <a:endParaRPr lang="ru-RU" sz="1800" dirty="0">
              <a:solidFill>
                <a:srgbClr val="CF452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733075" y="207256"/>
            <a:ext cx="3231413" cy="773472"/>
            <a:chOff x="3203848" y="3347505"/>
            <a:chExt cx="3231413" cy="77347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3347505"/>
              <a:ext cx="1368152" cy="773472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4716016" y="3454484"/>
              <a:ext cx="1719245" cy="525582"/>
              <a:chOff x="4796971" y="3454484"/>
              <a:chExt cx="1719245" cy="525582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971" y="3454484"/>
                <a:ext cx="506650" cy="52558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92080" y="3526492"/>
                <a:ext cx="122413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00" dirty="0" smtClean="0">
                    <a:solidFill>
                      <a:srgbClr val="0033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Служба занятости населения </a:t>
                </a:r>
              </a:p>
              <a:p>
                <a:r>
                  <a:rPr lang="ru-RU" sz="700" cap="all" dirty="0" smtClean="0">
                    <a:solidFill>
                      <a:srgbClr val="0033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Курганской области</a:t>
                </a:r>
                <a:endParaRPr lang="ru-RU" sz="700" cap="all" dirty="0">
                  <a:solidFill>
                    <a:srgbClr val="0033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572000" y="3573016"/>
              <a:ext cx="0" cy="288032"/>
            </a:xfrm>
            <a:prstGeom prst="line">
              <a:avLst/>
            </a:prstGeom>
            <a:ln w="28575">
              <a:solidFill>
                <a:srgbClr val="0033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629204" y="1124744"/>
            <a:ext cx="8263276" cy="757902"/>
            <a:chOff x="485188" y="1405758"/>
            <a:chExt cx="8263276" cy="757902"/>
          </a:xfrm>
        </p:grpSpPr>
        <p:sp>
          <p:nvSpPr>
            <p:cNvPr id="18" name="Прямоугольник: скругленные углы 38">
              <a:extLst>
                <a:ext uri="{FF2B5EF4-FFF2-40B4-BE49-F238E27FC236}">
                  <a16:creationId xmlns:a16="http://schemas.microsoft.com/office/drawing/2014/main" xmlns="" id="{34840E60-BDB2-4CF1-AE77-10FFA73777A0}"/>
                </a:ext>
              </a:extLst>
            </p:cNvPr>
            <p:cNvSpPr/>
            <p:nvPr/>
          </p:nvSpPr>
          <p:spPr>
            <a:xfrm>
              <a:off x="1116210" y="1405758"/>
              <a:ext cx="7632254" cy="75790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Подбор соискателей </a:t>
              </a:r>
              <a:r>
                <a:rPr lang="ru-RU" sz="1600" b="1" dirty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на заявленные </a:t>
              </a:r>
              <a:r>
                <a:rPr lang="ru-RU" sz="1600" b="1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вакансии</a:t>
              </a:r>
              <a:endParaRPr lang="ru-RU" sz="1600" dirty="0">
                <a:solidFill>
                  <a:schemeClr val="tx1"/>
                </a:solidFill>
                <a:effectLst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88" y="1443227"/>
              <a:ext cx="513462" cy="610603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600995" y="3679210"/>
            <a:ext cx="8231370" cy="757902"/>
            <a:chOff x="456979" y="3645024"/>
            <a:chExt cx="8231370" cy="757902"/>
          </a:xfrm>
        </p:grpSpPr>
        <p:sp>
          <p:nvSpPr>
            <p:cNvPr id="23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F8CCBD6A-E490-46CE-A1C7-0A4FFA2044D4}"/>
                </a:ext>
              </a:extLst>
            </p:cNvPr>
            <p:cNvSpPr/>
            <p:nvPr/>
          </p:nvSpPr>
          <p:spPr>
            <a:xfrm>
              <a:off x="1115616" y="3645024"/>
              <a:ext cx="7572733" cy="75790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Организация переобучения работников и соискателей</a:t>
              </a:r>
              <a:r>
                <a:rPr lang="ru-RU" sz="1600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, в целях дальнейшего трудоустройства </a:t>
              </a:r>
              <a:endParaRPr lang="ru-RU" sz="1600" dirty="0">
                <a:solidFill>
                  <a:schemeClr val="tx1"/>
                </a:solidFill>
                <a:effectLst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79" y="3734125"/>
              <a:ext cx="652684" cy="53273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7297" y="4543306"/>
            <a:ext cx="8253187" cy="757902"/>
            <a:chOff x="423281" y="4221088"/>
            <a:chExt cx="8253187" cy="757902"/>
          </a:xfrm>
        </p:grpSpPr>
        <p:sp>
          <p:nvSpPr>
            <p:cNvPr id="24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F8CCBD6A-E490-46CE-A1C7-0A4FFA2044D4}"/>
                </a:ext>
              </a:extLst>
            </p:cNvPr>
            <p:cNvSpPr/>
            <p:nvPr/>
          </p:nvSpPr>
          <p:spPr>
            <a:xfrm>
              <a:off x="1103735" y="4221088"/>
              <a:ext cx="7572733" cy="75790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Субсидирование при трудоустройстве граждан</a:t>
              </a:r>
              <a:r>
                <a:rPr lang="ru-RU" sz="1600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, по направлению службы занятости</a:t>
              </a:r>
              <a:endParaRPr lang="ru-RU" sz="1600" dirty="0">
                <a:solidFill>
                  <a:schemeClr val="tx1"/>
                </a:solidFill>
                <a:effectLst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81" y="4258910"/>
              <a:ext cx="720080" cy="720080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539552" y="2780928"/>
            <a:ext cx="8286860" cy="757902"/>
            <a:chOff x="405287" y="2815114"/>
            <a:chExt cx="8286860" cy="757902"/>
          </a:xfrm>
        </p:grpSpPr>
        <p:sp>
          <p:nvSpPr>
            <p:cNvPr id="19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F8CCBD6A-E490-46CE-A1C7-0A4FFA2044D4}"/>
                </a:ext>
              </a:extLst>
            </p:cNvPr>
            <p:cNvSpPr/>
            <p:nvPr/>
          </p:nvSpPr>
          <p:spPr>
            <a:xfrm>
              <a:off x="1119414" y="2815114"/>
              <a:ext cx="7572733" cy="75790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Организация </a:t>
              </a:r>
              <a:r>
                <a:rPr lang="ru-RU" sz="1600" b="1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отрытых отборов соискателей (ярмарки вакансий, гарантированные собеседования) </a:t>
              </a:r>
              <a:r>
                <a:rPr lang="ru-RU" sz="1600" dirty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на </a:t>
              </a:r>
              <a:r>
                <a:rPr lang="ru-RU" sz="1600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площадке центра занятости либо самого работодателя </a:t>
              </a:r>
              <a:endParaRPr lang="ru-RU" sz="1600" dirty="0">
                <a:solidFill>
                  <a:schemeClr val="tx1"/>
                </a:solidFill>
                <a:effectLst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7" y="2856344"/>
              <a:ext cx="716672" cy="71667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49303" y="1916832"/>
            <a:ext cx="8343177" cy="757902"/>
            <a:chOff x="405287" y="1916832"/>
            <a:chExt cx="8343177" cy="757902"/>
          </a:xfrm>
        </p:grpSpPr>
        <p:sp>
          <p:nvSpPr>
            <p:cNvPr id="17" name="Прямоугольник: скругленные углы 39">
              <a:extLst>
                <a:ext uri="{FF2B5EF4-FFF2-40B4-BE49-F238E27FC236}">
                  <a16:creationId xmlns:a16="http://schemas.microsoft.com/office/drawing/2014/main" xmlns="" id="{5427C5EF-94B3-4278-B56F-F2B7D54700A1}"/>
                </a:ext>
              </a:extLst>
            </p:cNvPr>
            <p:cNvSpPr/>
            <p:nvPr/>
          </p:nvSpPr>
          <p:spPr>
            <a:xfrm>
              <a:off x="1115616" y="1916832"/>
              <a:ext cx="7632848" cy="75790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Закрепление персонального кадрового консультанта</a:t>
              </a:r>
              <a:r>
                <a:rPr lang="ru-RU" sz="1600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. </a:t>
              </a:r>
              <a:endParaRPr lang="ru-RU" sz="1600" dirty="0">
                <a:solidFill>
                  <a:schemeClr val="tx1"/>
                </a:solidFill>
                <a:effectLst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7" y="1920628"/>
              <a:ext cx="710924" cy="71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399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5" r="3610"/>
          <a:stretch/>
        </p:blipFill>
        <p:spPr>
          <a:xfrm>
            <a:off x="5448268" y="4741668"/>
            <a:ext cx="3697172" cy="2110991"/>
          </a:xfrm>
          <a:prstGeom prst="rect">
            <a:avLst/>
          </a:prstGeom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44" y="2553861"/>
            <a:ext cx="882720" cy="13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/>
          <a:stretch/>
        </p:blipFill>
        <p:spPr bwMode="auto">
          <a:xfrm>
            <a:off x="5617440" y="0"/>
            <a:ext cx="3528000" cy="236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440" y="2366704"/>
            <a:ext cx="3528000" cy="235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617440" y="3413"/>
            <a:ext cx="3528000" cy="6873747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86058" y="1205749"/>
            <a:ext cx="1296144" cy="98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820368" y="260648"/>
            <a:ext cx="4373280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  <a:tab pos="8143321" algn="l"/>
                <a:tab pos="8550846" algn="l"/>
                <a:tab pos="8958373" algn="l"/>
                <a:tab pos="9365898" algn="l"/>
                <a:tab pos="9773425" algn="l"/>
                <a:tab pos="9774864" algn="l"/>
                <a:tab pos="9776305" algn="l"/>
                <a:tab pos="9777744" algn="l"/>
                <a:tab pos="9779185" algn="l"/>
              </a:tabLst>
            </a:pPr>
            <a:r>
              <a:rPr lang="ru-RU" b="1" dirty="0">
                <a:solidFill>
                  <a:srgbClr val="0033A0"/>
                </a:solidFill>
                <a:cs typeface="Arial" pitchFamily="34" charset="0"/>
              </a:rPr>
              <a:t>Содействие работодателям </a:t>
            </a:r>
            <a:br>
              <a:rPr lang="ru-RU" b="1" dirty="0">
                <a:solidFill>
                  <a:srgbClr val="0033A0"/>
                </a:solidFill>
                <a:cs typeface="Arial" pitchFamily="34" charset="0"/>
              </a:rPr>
            </a:br>
            <a:r>
              <a:rPr lang="ru-RU" b="1" dirty="0">
                <a:solidFill>
                  <a:srgbClr val="0033A0"/>
                </a:solidFill>
                <a:cs typeface="Arial" pitchFamily="34" charset="0"/>
              </a:rPr>
              <a:t>в ОБУЧЕНИИ работников 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486524" y="1699396"/>
            <a:ext cx="4245120" cy="1440"/>
          </a:xfrm>
          <a:prstGeom prst="line">
            <a:avLst/>
          </a:prstGeom>
          <a:noFill/>
          <a:ln w="31680" cap="flat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7" y="2051651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393458" y="1097252"/>
            <a:ext cx="4466833" cy="33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Обучение организуют  федеральные операторы: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0" y="2978466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17440" y="131291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Стоимость обучения: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617438" y="1196752"/>
            <a:ext cx="3517919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не более 59,6 тыс. руб.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на 1 гражданина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за весь период обучения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105155" y="1587258"/>
            <a:ext cx="1333336" cy="166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ru-RU" sz="1500" b="1" dirty="0">
              <a:solidFill>
                <a:srgbClr val="CF4520"/>
              </a:solidFill>
              <a:latin typeface="+mn-lt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9133" y="1957230"/>
            <a:ext cx="420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ea typeface="Tahoma" panose="020B0604030504040204" pitchFamily="34" charset="0"/>
                <a:cs typeface="Arial" pitchFamily="34" charset="0"/>
              </a:rPr>
              <a:t>Автономная некоммерческая организация «Агентство </a:t>
            </a:r>
            <a:r>
              <a:rPr lang="ru-RU" sz="1600" dirty="0" smtClean="0">
                <a:solidFill>
                  <a:prstClr val="black"/>
                </a:solidFill>
                <a:ea typeface="Tahoma" panose="020B0604030504040204" pitchFamily="34" charset="0"/>
                <a:cs typeface="Arial" pitchFamily="34" charset="0"/>
              </a:rPr>
              <a:t>развития </a:t>
            </a:r>
            <a:r>
              <a:rPr lang="ru-RU" sz="1600" dirty="0">
                <a:solidFill>
                  <a:prstClr val="black"/>
                </a:solidFill>
                <a:ea typeface="Tahoma" panose="020B0604030504040204" pitchFamily="34" charset="0"/>
                <a:cs typeface="Arial" pitchFamily="34" charset="0"/>
              </a:rPr>
              <a:t>профессионального мастерства </a:t>
            </a:r>
            <a:r>
              <a:rPr lang="ru-RU" sz="1600" dirty="0" smtClean="0">
                <a:solidFill>
                  <a:prstClr val="black"/>
                </a:solidFill>
                <a:ea typeface="Tahoma" panose="020B0604030504040204" pitchFamily="34" charset="0"/>
                <a:cs typeface="Arial" pitchFamily="34" charset="0"/>
              </a:rPr>
              <a:t>(</a:t>
            </a:r>
            <a:r>
              <a:rPr lang="ru-RU" sz="1600" dirty="0" err="1">
                <a:solidFill>
                  <a:prstClr val="black"/>
                </a:solidFill>
                <a:ea typeface="Tahoma" panose="020B0604030504040204" pitchFamily="34" charset="0"/>
                <a:cs typeface="Arial" pitchFamily="34" charset="0"/>
              </a:rPr>
              <a:t>Ворлдскиллс</a:t>
            </a:r>
            <a:r>
              <a:rPr lang="ru-RU" sz="1600" dirty="0">
                <a:solidFill>
                  <a:prstClr val="black"/>
                </a:solidFill>
                <a:ea typeface="Tahoma" panose="020B0604030504040204" pitchFamily="34" charset="0"/>
                <a:cs typeface="Arial" pitchFamily="34" charset="0"/>
              </a:rPr>
              <a:t> Россия)»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168" y="2881944"/>
            <a:ext cx="4437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68288" algn="l"/>
              </a:tabLst>
            </a:pPr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Arial" pitchFamily="34" charset="0"/>
              </a:rPr>
              <a:t>ФГБОУ ВО «Российская академия народного хозяйства и государственной службы при </a:t>
            </a:r>
            <a:r>
              <a:rPr lang="ru-RU" sz="1600" dirty="0" smtClean="0">
                <a:solidFill>
                  <a:prstClr val="black"/>
                </a:solidFill>
                <a:ea typeface="Tahoma" pitchFamily="34" charset="0"/>
                <a:cs typeface="Arial" pitchFamily="34" charset="0"/>
              </a:rPr>
              <a:t>Президенте </a:t>
            </a:r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Arial" pitchFamily="34" charset="0"/>
              </a:rPr>
              <a:t>Российской Федерации» («</a:t>
            </a:r>
            <a:r>
              <a:rPr lang="ru-RU" sz="1600" dirty="0" err="1">
                <a:solidFill>
                  <a:prstClr val="black"/>
                </a:solidFill>
                <a:ea typeface="Tahoma" pitchFamily="34" charset="0"/>
                <a:cs typeface="Arial" pitchFamily="34" charset="0"/>
              </a:rPr>
              <a:t>РАНХиГС</a:t>
            </a:r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Arial" pitchFamily="34" charset="0"/>
              </a:rPr>
              <a:t>»)</a:t>
            </a:r>
            <a:endParaRPr lang="ru-RU" sz="1600" dirty="0">
              <a:cs typeface="Arial" pitchFamily="34" charset="0"/>
            </a:endParaRPr>
          </a:p>
        </p:txBody>
      </p:sp>
      <p:pic>
        <p:nvPicPr>
          <p:cNvPr id="31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7" y="4137845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46300" y="40034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ФГАОУ ВО «Национальный исследовательский Томский государственный университет»</a:t>
            </a:r>
            <a:endParaRPr lang="ru-RU" altLang="ru-RU" sz="16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5614364" y="3789040"/>
            <a:ext cx="3517919" cy="147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Гражданин подает заявку с использованием единой цифровой платформы </a:t>
            </a:r>
            <a:endParaRPr lang="en-US" b="1" dirty="0" smtClean="0">
              <a:solidFill>
                <a:srgbClr val="FFFFFF"/>
              </a:solidFill>
              <a:cs typeface="Arial" charset="0"/>
            </a:endParaRP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«Работа в России» - </a:t>
            </a:r>
            <a:r>
              <a:rPr lang="en-US" b="1" cap="all" dirty="0" smtClean="0">
                <a:solidFill>
                  <a:srgbClr val="FFFFFF"/>
                </a:solidFill>
                <a:cs typeface="Arial" charset="0"/>
              </a:rPr>
              <a:t>trudvsem.ru</a:t>
            </a:r>
            <a:r>
              <a:rPr lang="ru-RU" b="1" cap="all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ru-RU" b="1" cap="all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85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"/>
          <a:stretch/>
        </p:blipFill>
        <p:spPr>
          <a:xfrm>
            <a:off x="5617440" y="2376488"/>
            <a:ext cx="3482845" cy="198861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"/>
          <a:stretch/>
        </p:blipFill>
        <p:spPr>
          <a:xfrm>
            <a:off x="5626243" y="4416810"/>
            <a:ext cx="3528000" cy="2456937"/>
          </a:xfrm>
          <a:prstGeom prst="rect">
            <a:avLst/>
          </a:prstGeom>
        </p:spPr>
      </p:pic>
      <p:pic>
        <p:nvPicPr>
          <p:cNvPr id="1026" name="Picture 2" descr="https://avatars.mds.yandex.net/get-zen_doc/5218815/pub_60ed39161cfdd52bf275a7b6_60ed39992aa3ba1009a7b4be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76" y="10479"/>
            <a:ext cx="3528000" cy="23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05" y="3331078"/>
            <a:ext cx="882720" cy="13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612911" y="-10607"/>
            <a:ext cx="3541332" cy="6884354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809441" y="5007377"/>
            <a:ext cx="1827360" cy="64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617439" y="1169794"/>
            <a:ext cx="3517919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не более 59,6 тыс. руб.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на 1 работника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за весь период обучения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81132" y="1055260"/>
            <a:ext cx="22694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590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тыс.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820368" y="268989"/>
            <a:ext cx="4373280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  <a:tab pos="8143321" algn="l"/>
                <a:tab pos="8550846" algn="l"/>
                <a:tab pos="8958373" algn="l"/>
                <a:tab pos="9365898" algn="l"/>
                <a:tab pos="9773425" algn="l"/>
                <a:tab pos="9774864" algn="l"/>
                <a:tab pos="9776305" algn="l"/>
                <a:tab pos="9777744" algn="l"/>
                <a:tab pos="9779185" algn="l"/>
              </a:tabLst>
            </a:pPr>
            <a:r>
              <a:rPr lang="ru-RU" b="1" dirty="0">
                <a:solidFill>
                  <a:srgbClr val="0033A0"/>
                </a:solidFill>
                <a:cs typeface="Arial" pitchFamily="34" charset="0"/>
              </a:rPr>
              <a:t>Содействие работодателям </a:t>
            </a:r>
            <a:br>
              <a:rPr lang="ru-RU" b="1" dirty="0">
                <a:solidFill>
                  <a:srgbClr val="0033A0"/>
                </a:solidFill>
                <a:cs typeface="Arial" pitchFamily="34" charset="0"/>
              </a:rPr>
            </a:br>
            <a:r>
              <a:rPr lang="ru-RU" b="1" dirty="0">
                <a:solidFill>
                  <a:srgbClr val="0033A0"/>
                </a:solidFill>
                <a:cs typeface="Arial" pitchFamily="34" charset="0"/>
              </a:rPr>
              <a:t>в ОБУЧЕНИИ работников 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380865" y="3983468"/>
            <a:ext cx="4245120" cy="1440"/>
          </a:xfrm>
          <a:prstGeom prst="line">
            <a:avLst/>
          </a:prstGeom>
          <a:noFill/>
          <a:ln w="31680" cap="flat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651306" y="1100393"/>
            <a:ext cx="3816424" cy="10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направлено на возмещение затрат на профессиональное обучение </a:t>
            </a:r>
            <a:r>
              <a:rPr lang="ru-RU" sz="1600" dirty="0" smtClean="0">
                <a:solidFill>
                  <a:srgbClr val="0070C0"/>
                </a:solidFill>
                <a:cs typeface="Arial" charset="0"/>
              </a:rPr>
              <a:t>работников ПРОМЫШЛЕННЫХ предприятий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, находящихся под риском увольнения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3" y="2409367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011233" y="2348880"/>
            <a:ext cx="4456497" cy="33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обучение организует работодатель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3" y="2770846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012672" y="2708920"/>
            <a:ext cx="4465872" cy="10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обучение может проводиться как у работодателя по месту работы при наличии лицензии на осуществление образовательной деятельности, так и в образовательных организациях</a:t>
            </a:r>
            <a:endParaRPr lang="ru-RU" sz="1600" dirty="0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17440" y="131291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Стоимость обучения: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6243" y="5459010"/>
            <a:ext cx="352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</a:t>
            </a:r>
            <a:endParaRPr lang="ru-RU" b="1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Курганской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endParaRPr lang="ru-RU" b="1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 24.03.2022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года № 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76</a:t>
            </a:r>
            <a:endParaRPr lang="ru-RU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1038" y="5698773"/>
            <a:ext cx="4801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находящегося под риском увольнения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3440" y="4176380"/>
            <a:ext cx="440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Субсидии не предоставляются в случае направления на обучение работника: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1038" y="4830251"/>
            <a:ext cx="4455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ранее обученного 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(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обучаемого) 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в рамках федерального проекта «Содействие занятости» национального проекта «Демография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»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9" y="4909541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9" y="5804023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5599902" y="4292629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Порядок предоставления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AutoShape 6" descr="https://sakhatec.org/wp-content/uploads/2019/10/shutterstock_361873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sakhatec.org/wp-content/uploads/2019/10/shutterstock_3618737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sakhatec.org/wp-content/uploads/2019/10/shutterstock_36187373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sakhatec.org/wp-content/uploads/2019/10/shutterstock_36187373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3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dnmyslo.ru/NewsImage/1e/49/1e492a96-a796-4d69-9acf-7e29baeecf9a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61" y="2189334"/>
            <a:ext cx="3528000" cy="21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backesbau.de/wp-content/uploads/2018/03/AZUBIS_BACKES-iStock-1844029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02" y="-21367"/>
            <a:ext cx="3528000" cy="22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81662"/>
            <a:ext cx="882720" cy="13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s://kompozit-kazan.ru/uploads/s/t/k/k/tkklz1aorqnx/img/full_uploaded_by_url_2L4ONIG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563" r="2475" b="3922"/>
          <a:stretch/>
        </p:blipFill>
        <p:spPr bwMode="auto">
          <a:xfrm>
            <a:off x="5599902" y="4337359"/>
            <a:ext cx="3528000" cy="251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98736" y="-17281"/>
            <a:ext cx="3573078" cy="6902665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526400" y="5224940"/>
            <a:ext cx="4524127" cy="3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r>
              <a:rPr lang="ru-RU" sz="1600" dirty="0">
                <a:latin typeface="Calibri" pitchFamily="34" charset="0"/>
                <a:ea typeface="Tahoma" pitchFamily="34" charset="0"/>
                <a:cs typeface="Calibri" pitchFamily="34" charset="0"/>
              </a:rPr>
              <a:t>через шесть месяцев после </a:t>
            </a:r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трудоустройства</a:t>
            </a:r>
            <a:endParaRPr lang="ru-RU" sz="1600" dirty="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641537" y="1142041"/>
            <a:ext cx="3517919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за 6 месяцев на 1 трудоустроенного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≈ 72,7 тыс. руб.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91680" y="1411755"/>
            <a:ext cx="22694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 </a:t>
            </a:r>
          </a:p>
          <a:p>
            <a:pPr>
              <a:buClrTx/>
              <a:buFontTx/>
              <a:buNone/>
            </a:pPr>
            <a:endParaRPr lang="ru-RU" sz="1500" b="1" dirty="0">
              <a:solidFill>
                <a:srgbClr val="CF4520"/>
              </a:solidFill>
              <a:cs typeface="Arial" charset="0"/>
            </a:endParaRP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398888" y="4005064"/>
            <a:ext cx="4245120" cy="1440"/>
          </a:xfrm>
          <a:prstGeom prst="line">
            <a:avLst/>
          </a:prstGeom>
          <a:noFill/>
          <a:ln w="31680" cap="flat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7" y="2603650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198" y="1304195"/>
            <a:ext cx="5130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возмещение затрат на оплату труда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при трудоустройстве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и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отдельных категорий граждан</a:t>
            </a:r>
          </a:p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по направлению службы занятости</a:t>
            </a:r>
            <a:endParaRPr lang="ru-RU" sz="1600" dirty="0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26080" y="332656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Размер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9713" y="2014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Государственная поддержка </a:t>
            </a:r>
            <a:b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при </a:t>
            </a:r>
            <a:r>
              <a:rPr lang="ru-RU" b="1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трудоустройстве </a:t>
            </a:r>
            <a:r>
              <a:rPr lang="ru-RU" b="1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отдельных </a:t>
            </a:r>
            <a:r>
              <a:rPr lang="ru-RU" b="1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категорий </a:t>
            </a:r>
            <a:r>
              <a:rPr lang="ru-RU" b="1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граждан</a:t>
            </a:r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599902" y="4517461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Порядок предоставления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9902" y="5342343"/>
            <a:ext cx="3559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Постановление Правительства РФ от 13.03.2021 года № 362 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98" y="2197899"/>
            <a:ext cx="4449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Субсидия предоставляется при трудоустройстве: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0825" y="2551025"/>
            <a:ext cx="3705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м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олодежи до 30 лет включительно</a:t>
            </a:r>
            <a:endParaRPr lang="ru-RU" sz="1600" dirty="0">
              <a:solidFill>
                <a:prstClr val="black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8392" y="4970948"/>
            <a:ext cx="3907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через три месяца после трудоустройства</a:t>
            </a:r>
          </a:p>
        </p:txBody>
      </p:sp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7" y="2922622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6" y="3238574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5617441" y="2564904"/>
            <a:ext cx="3542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Воспользоваться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правом на получение субсидии </a:t>
            </a:r>
            <a:endParaRPr lang="ru-RU" b="1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за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одного и того же трудоустроенного гражданина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можно однократно</a:t>
            </a:r>
            <a:endParaRPr lang="ru-RU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1198" y="4167815"/>
            <a:ext cx="4449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Получить субсидию на каждого работника можно 3 раза:</a:t>
            </a:r>
          </a:p>
        </p:txBody>
      </p:sp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5" y="3554526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871503" y="2883826"/>
            <a:ext cx="3705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с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окращенных граждан</a:t>
            </a:r>
            <a:endParaRPr lang="ru-RU" sz="1600" dirty="0">
              <a:solidFill>
                <a:prstClr val="black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62614" y="3186293"/>
            <a:ext cx="4683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р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аботников, находящихся под риском увольнения</a:t>
            </a:r>
            <a:endParaRPr lang="ru-RU" sz="1600" dirty="0">
              <a:solidFill>
                <a:prstClr val="black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0912" y="3495575"/>
            <a:ext cx="3705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г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раждан Украины</a:t>
            </a:r>
            <a:endParaRPr lang="ru-RU" sz="1600" dirty="0">
              <a:solidFill>
                <a:prstClr val="black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12108" y="4684465"/>
            <a:ext cx="3705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через месяц после трудоустройства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14604776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s://cdnmyslo.ru/NewsImage/1e/49/1e492a96-a796-4d69-9acf-7e29baeecf9a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61" y="2189334"/>
            <a:ext cx="3528000" cy="21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backesbau.de/wp-content/uploads/2018/03/AZUBIS_BACKES-iStock-1844029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02" y="-21367"/>
            <a:ext cx="3528000" cy="22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kompozit-kazan.ru/uploads/s/t/k/k/tkklz1aorqnx/img/full_uploaded_by_url_2L4ONIG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563" r="2475" b="3922"/>
          <a:stretch/>
        </p:blipFill>
        <p:spPr bwMode="auto">
          <a:xfrm>
            <a:off x="5599902" y="4337359"/>
            <a:ext cx="3528000" cy="251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81338" y="-27384"/>
            <a:ext cx="3578118" cy="6902665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641537" y="1142041"/>
            <a:ext cx="3517919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за 3 месяца на 1 трудоустроенного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≈ 56,0 тыс. руб.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91680" y="1411755"/>
            <a:ext cx="22694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1,8 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млн.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45244" y="1526224"/>
            <a:ext cx="3715503" cy="8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 рамках государственной программы «Содействие занятости населения Курганской области»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2019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0131" y="2670011"/>
            <a:ext cx="4626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возмещение части затрат на оплату труда 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выпускников,  трудоустроенных и проходящих стажировку на рабочем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месте</a:t>
            </a:r>
            <a:endParaRPr lang="ru-RU" sz="1600" dirty="0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26080" y="332656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Размер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9713" y="2014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Государственная поддержка </a:t>
            </a:r>
            <a:b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при </a:t>
            </a:r>
            <a:r>
              <a:rPr lang="ru-RU" b="1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организации стажировки ВЫПУСКНИКОВ</a:t>
            </a:r>
            <a:endParaRPr lang="ru-RU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599902" y="4517461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Порядок предоставления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9902" y="5342343"/>
            <a:ext cx="3559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Постановление Правительства Курганской области </a:t>
            </a:r>
            <a:endParaRPr lang="ru-RU" b="1" dirty="0" smtClean="0">
              <a:solidFill>
                <a:schemeClr val="bg1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от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15.05.2018 года № 138 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2052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636162" y="2676366"/>
            <a:ext cx="3517919" cy="119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за 3 месяца на 1 наставника, закрепленного за выпускником - инвалидом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≈ 28,0 тыс. руб.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0129" y="3863950"/>
            <a:ext cx="4626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возмещение части затрат на оплату труда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наставников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, содействующих адаптации выпускников-инвалидов, трудоустроенных и проходящих стажировку на рабочем месте</a:t>
            </a:r>
          </a:p>
        </p:txBody>
      </p:sp>
    </p:spTree>
    <p:extLst>
      <p:ext uri="{BB962C8B-B14F-4D97-AF65-F5344CB8AC3E}">
        <p14:creationId xmlns:p14="http://schemas.microsoft.com/office/powerpoint/2010/main" val="2017122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uralskweek.kz/wp-content/uploads/2014/10/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58" y="-17281"/>
            <a:ext cx="3528000" cy="239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abirint42.ru/wp-content/uploads/2016/08/45634563486563513148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65" y="4525669"/>
            <a:ext cx="3528000" cy="23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 bwMode="auto">
          <a:xfrm>
            <a:off x="5615678" y="2376521"/>
            <a:ext cx="3528000" cy="214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6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96059" y="-27384"/>
            <a:ext cx="3573799" cy="6902665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620719" y="568054"/>
            <a:ext cx="3517919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на оплату труда 1 инвалида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за 3-6 месяцев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от 31 до 124,4 тыс. руб.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91680" y="1411755"/>
            <a:ext cx="22694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4,1 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млн.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45244" y="1526224"/>
            <a:ext cx="3715503" cy="8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 рамках государственной программы «Содействие занятости населения Курганской области»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2019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0131" y="2670011"/>
            <a:ext cx="4626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возмещение части затрат на оплату труда 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при трудоустройстве инвалидов по направлению службы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занятости</a:t>
            </a:r>
            <a:endParaRPr lang="ru-RU" sz="1600" dirty="0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36161" y="115972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Размер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9713" y="3343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Субсидии</a:t>
            </a:r>
            <a: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при трудоустройстве ИНВАЛИДОВ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599902" y="5013176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Порядок предоставления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9902" y="5661248"/>
            <a:ext cx="3559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Постановление Правительства Курганской области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от 29.05.2017 года № 185 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2052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50129" y="3863950"/>
            <a:ext cx="4626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возмещение части затрат на оплату труда 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на оснащение (оборудование) рабочих мест, в том числе специальных, создание инфраструктуры, организацию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наставничества при трудоустройстве инвалидов</a:t>
            </a:r>
            <a:endParaRPr lang="ru-RU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0304" y="1628800"/>
            <a:ext cx="355955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оснащение дистанционного </a:t>
            </a:r>
            <a:endParaRPr lang="ru-RU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места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работы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50 </a:t>
            </a:r>
            <a:r>
              <a:rPr lang="ru-RU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тыс. руб</a:t>
            </a:r>
            <a:r>
              <a:rPr lang="ru-RU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. </a:t>
            </a:r>
          </a:p>
          <a:p>
            <a:pPr algn="ctr"/>
            <a:endParaRPr lang="ru-RU" sz="1000" b="1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спец.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рабочего места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–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100 </a:t>
            </a:r>
            <a:r>
              <a:rPr lang="ru-RU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тыс. руб</a:t>
            </a:r>
            <a:r>
              <a:rPr lang="ru-RU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algn="ctr"/>
            <a:endParaRPr lang="ru-RU" sz="10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создание инфраструктуры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100 </a:t>
            </a:r>
            <a:r>
              <a:rPr lang="ru-RU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596059" y="4077072"/>
            <a:ext cx="357379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за 3 месяца на 1 наставника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≈ 31 тыс. руб.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01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www.nm45.ru/sites/default/files/articles/9638/galery/ujkkblsst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37" y="4554478"/>
            <a:ext cx="3528000" cy="23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nvestreestr.kurganobl.ru/!/thumbs/project/2/6/762/Ey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58" y="2202478"/>
            <a:ext cx="3528000" cy="23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.rdrom.ru/4/pubs/4483/25330/122137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4"/>
          <a:stretch/>
        </p:blipFill>
        <p:spPr bwMode="auto">
          <a:xfrm>
            <a:off x="5610637" y="0"/>
            <a:ext cx="352800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7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603875" y="-17281"/>
            <a:ext cx="3541523" cy="6902665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620719" y="701037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на 1 работника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225 тыс. руб.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91680" y="1265998"/>
            <a:ext cx="22694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1,1 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млн.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45244" y="1380467"/>
            <a:ext cx="3715503" cy="8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 рамках государственной программы «Содействие занятости населения Курганской области»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9" y="3509569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3" y="2471657"/>
            <a:ext cx="4626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charset="0"/>
              </a:rPr>
              <a:t>возмещение затрат работодателю на 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привлечение 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работника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:</a:t>
            </a:r>
            <a:endParaRPr lang="ru-RU" sz="16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36161" y="115972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Размер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9713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Субсидии</a:t>
            </a:r>
            <a: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при привлечении работников </a:t>
            </a:r>
          </a:p>
          <a:p>
            <a:r>
              <a:rPr lang="ru-RU" b="1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из других субъектов РФ </a:t>
            </a:r>
            <a:r>
              <a:rPr lang="ru-RU" sz="1400" b="1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(по отдельному списку)</a:t>
            </a:r>
            <a:endParaRPr lang="ru-RU" sz="1400" b="1" dirty="0">
              <a:solidFill>
                <a:srgbClr val="0033A0"/>
              </a:solidFill>
              <a:ea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rgbClr val="0033A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669624" y="4764380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Порядок предоставления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0958" y="5445224"/>
            <a:ext cx="3559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Постановление Правительства Курганской области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от 17.12.2020 года № 406  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9" y="3102625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3450486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транспортные расходы </a:t>
            </a:r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на переезд работника и членов его семьи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6674" y="4026550"/>
            <a:ext cx="1457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провоз багажа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039924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найм</a:t>
            </a:r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жилого помещения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414659"/>
            <a:ext cx="1015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обучение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818638"/>
            <a:ext cx="4362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дополнительный социальный пакет и т.д.</a:t>
            </a:r>
          </a:p>
        </p:txBody>
      </p:sp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81278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7284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92173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97114" y="2037033"/>
            <a:ext cx="3541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Работодатель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не должен увольнять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работника </a:t>
            </a:r>
            <a:endParaRPr lang="ru-RU" sz="1600" b="1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по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собственной инициативе в течении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2-х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лет (исключение - виновные действия работника)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50250" y="3637407"/>
            <a:ext cx="3541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Работник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обязан проработать в организации не менее 1 года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08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25" y="4123224"/>
            <a:ext cx="582538" cy="91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98" y="2828901"/>
            <a:ext cx="556560" cy="87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43" y="2366161"/>
            <a:ext cx="3528000" cy="264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9"/>
          <a:stretch/>
        </p:blipFill>
        <p:spPr>
          <a:xfrm>
            <a:off x="5626243" y="4509120"/>
            <a:ext cx="3528000" cy="2348880"/>
          </a:xfrm>
          <a:prstGeom prst="rect">
            <a:avLst/>
          </a:prstGeom>
        </p:spPr>
      </p:pic>
      <p:pic>
        <p:nvPicPr>
          <p:cNvPr id="1028" name="Picture 4" descr="https://oblast45.ru/uploads/publications/images/34259/big/96c74ffa257b7292f5e761b6ba928e938be2e0f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960" r="13431"/>
          <a:stretch/>
        </p:blipFill>
        <p:spPr bwMode="auto">
          <a:xfrm>
            <a:off x="5626081" y="0"/>
            <a:ext cx="3528000" cy="23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8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89932" y="0"/>
            <a:ext cx="3541523" cy="6902665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23528" y="1251291"/>
            <a:ext cx="22694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20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млн.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31074" y="1391900"/>
            <a:ext cx="3715504" cy="57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  <a:tab pos="8143321" algn="l"/>
                <a:tab pos="8550846" algn="l"/>
                <a:tab pos="8958373" algn="l"/>
                <a:tab pos="9365898" algn="l"/>
                <a:tab pos="9773425" algn="l"/>
                <a:tab pos="9774864" algn="l"/>
                <a:tab pos="9776305" algn="l"/>
                <a:tab pos="9777744" algn="l"/>
                <a:tab pos="9779185" algn="l"/>
              </a:tabLst>
            </a:pPr>
            <a:r>
              <a:rPr lang="ru-RU" sz="1600" dirty="0">
                <a:solidFill>
                  <a:srgbClr val="000000"/>
                </a:solidFill>
                <a:cs typeface="Arial" charset="0"/>
              </a:rPr>
              <a:t>направлено на 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возмещение части затрат работодателей  </a:t>
            </a:r>
            <a:r>
              <a:rPr lang="ru-RU" sz="1600" dirty="0">
                <a:solidFill>
                  <a:srgbClr val="000000"/>
                </a:solidFill>
                <a:cs typeface="Arial" charset="0"/>
              </a:rPr>
              <a:t>Курганской области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286439" y="2888649"/>
            <a:ext cx="4456497" cy="8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на оплату труда при организации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общественных работ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 для ищущих работу граждан по направлению службы занятости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324598" y="4047912"/>
            <a:ext cx="4380177" cy="10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на оплату труда и материально техническое оснащение при организации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 временных работ для работников, находящихся под угрозой увольнения</a:t>
            </a:r>
            <a:endParaRPr lang="ru-RU" sz="1600" b="1" dirty="0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5605858" y="2652519"/>
            <a:ext cx="3517919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за 3 месяца на 1 трудоустроенного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≈ 68,4 тыс. руб.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5618238" y="4001345"/>
            <a:ext cx="3517920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за 3 месяца на 1 трудоустроенного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≈ 78,4 тыс. руб.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31283" y="332141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Размер субсидий: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9713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Субсидии</a:t>
            </a:r>
            <a: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при организации ОБЩЕСТВЕННЫХ и ВРЕМЕННЫХ работ</a:t>
            </a:r>
            <a:endParaRPr lang="ru-RU" sz="1400" b="1" dirty="0">
              <a:solidFill>
                <a:srgbClr val="0033A0"/>
              </a:solidFill>
              <a:ea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rgbClr val="0033A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26081" y="5943311"/>
            <a:ext cx="352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</a:t>
            </a:r>
            <a:endParaRPr lang="ru-RU" b="1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Курганской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endParaRPr lang="ru-RU" b="1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24.03.2021 года № 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76</a:t>
            </a:r>
            <a:endParaRPr lang="ru-RU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580111" y="5383650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Порядок предоставления субсидий: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65908" y="2787570"/>
            <a:ext cx="1666403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200" b="1" dirty="0" smtClean="0">
                <a:solidFill>
                  <a:srgbClr val="CF4520"/>
                </a:solidFill>
                <a:cs typeface="Arial" charset="0"/>
              </a:rPr>
              <a:t>18,1</a:t>
            </a: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 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млн.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65909" y="4092168"/>
            <a:ext cx="1666403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200" b="1" dirty="0" smtClean="0">
                <a:solidFill>
                  <a:srgbClr val="CF4520"/>
                </a:solidFill>
                <a:cs typeface="Arial" charset="0"/>
              </a:rPr>
              <a:t>2,1</a:t>
            </a: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 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млн.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890429" y="2234117"/>
            <a:ext cx="4245120" cy="1440"/>
          </a:xfrm>
          <a:prstGeom prst="line">
            <a:avLst/>
          </a:prstGeom>
          <a:noFill/>
          <a:ln w="31680" cap="flat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474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802</Words>
  <Application>Microsoft Office PowerPoint</Application>
  <PresentationFormat>Экран (4:3)</PresentationFormat>
  <Paragraphs>162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Бурундукова Людмила Александровна</dc:creator>
  <cp:lastModifiedBy>Бурундукова Людмила Александровна</cp:lastModifiedBy>
  <cp:revision>69</cp:revision>
  <dcterms:created xsi:type="dcterms:W3CDTF">2022-04-15T02:56:40Z</dcterms:created>
  <dcterms:modified xsi:type="dcterms:W3CDTF">2022-12-28T06:07:46Z</dcterms:modified>
</cp:coreProperties>
</file>