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58" r:id="rId6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6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14E-2"/>
          <c:y val="6.5544619422572264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4.5117725937428153E-2"/>
                  <c:y val="3.88454044663039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04834346571314E-2"/>
                  <c:y val="-0.2071754904869541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0.52300000000000002</c:v>
                </c:pt>
                <c:pt idx="1">
                  <c:v>0.47699999999999998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по возрасту:</a:t>
            </a:r>
          </a:p>
        </c:rich>
      </c:tx>
      <c:layout>
        <c:manualLayout>
          <c:xMode val="edge"/>
          <c:yMode val="edge"/>
          <c:x val="4.995367492058559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9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9"/>
          </c:dPt>
          <c:dPt>
            <c:idx val="3"/>
            <c:bubble3D val="0"/>
            <c:explosion val="7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11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explosion val="11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1951627631361654"/>
                  <c:y val="-3.71304548668670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104239321553122E-3"/>
                  <c:y val="-1.5913052085800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107275041042945E-3"/>
                  <c:y val="-5.3043506952667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553941092470442E-2"/>
                  <c:y val="-0.122000065991134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240869770062463E-2"/>
                  <c:y val="-2.65221711417426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264365024625762E-2"/>
                  <c:y val="-1.59130520858001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от 14 до 15 лет</c:v>
                </c:pt>
                <c:pt idx="1">
                  <c:v>от 16 до 17 лет</c:v>
                </c:pt>
                <c:pt idx="2">
                  <c:v>от 18 до 29 лет</c:v>
                </c:pt>
                <c:pt idx="3">
                  <c:v>от 30 до 39 лет</c:v>
                </c:pt>
                <c:pt idx="4">
                  <c:v>от 40 до 49 лет</c:v>
                </c:pt>
                <c:pt idx="5">
                  <c:v>старше 50 лет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9.9000000000000005E-2</c:v>
                </c:pt>
                <c:pt idx="1">
                  <c:v>8.1000000000000003E-2</c:v>
                </c:pt>
                <c:pt idx="2">
                  <c:v>0.187</c:v>
                </c:pt>
                <c:pt idx="3">
                  <c:v>0.215</c:v>
                </c:pt>
                <c:pt idx="4">
                  <c:v>0.161</c:v>
                </c:pt>
                <c:pt idx="5">
                  <c:v>0.25700000000000001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5.3989112775050314E-2"/>
          <c:y val="6.5544619422572264E-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dLbls>
            <c:dLbl>
              <c:idx val="0"/>
              <c:layout>
                <c:manualLayout>
                  <c:x val="-1.7719092391812383E-2"/>
                  <c:y val="1.30643920222855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0.498</c:v>
                </c:pt>
                <c:pt idx="1">
                  <c:v>0.502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679501964636714E-2"/>
          <c:y val="3.1405051951942146E-2"/>
          <c:w val="0.7954224875656134"/>
          <c:h val="0.62758670089288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lt1"/>
            </a:solidFill>
            <a:ln w="15875" cap="flat" cmpd="sng" algn="ctr">
              <a:solidFill>
                <a:schemeClr val="dk1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 anchor="t" anchorCtr="0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427</c:v>
                </c:pt>
                <c:pt idx="1">
                  <c:v>450</c:v>
                </c:pt>
                <c:pt idx="2">
                  <c:v>445</c:v>
                </c:pt>
                <c:pt idx="3">
                  <c:v>428</c:v>
                </c:pt>
                <c:pt idx="4">
                  <c:v>468</c:v>
                </c:pt>
                <c:pt idx="5">
                  <c:v>431</c:v>
                </c:pt>
                <c:pt idx="6">
                  <c:v>416</c:v>
                </c:pt>
                <c:pt idx="7">
                  <c:v>401</c:v>
                </c:pt>
                <c:pt idx="8">
                  <c:v>365</c:v>
                </c:pt>
                <c:pt idx="9">
                  <c:v>327</c:v>
                </c:pt>
                <c:pt idx="10">
                  <c:v>356</c:v>
                </c:pt>
                <c:pt idx="11">
                  <c:v>375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 w="15875" cap="flat" cmpd="sng" algn="ctr">
              <a:solidFill>
                <a:schemeClr val="accent4">
                  <a:shade val="50000"/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txPr>
              <a:bodyPr rot="-5400000" vert="horz"/>
              <a:lstStyle/>
              <a:p>
                <a:pPr>
                  <a:defRPr sz="11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372</c:v>
                </c:pt>
                <c:pt idx="1">
                  <c:v>391</c:v>
                </c:pt>
                <c:pt idx="2">
                  <c:v>344</c:v>
                </c:pt>
                <c:pt idx="3">
                  <c:v>334</c:v>
                </c:pt>
                <c:pt idx="4">
                  <c:v>383</c:v>
                </c:pt>
                <c:pt idx="5">
                  <c:v>375</c:v>
                </c:pt>
                <c:pt idx="6">
                  <c:v>382</c:v>
                </c:pt>
                <c:pt idx="7">
                  <c:v>384</c:v>
                </c:pt>
                <c:pt idx="8">
                  <c:v>349</c:v>
                </c:pt>
                <c:pt idx="9">
                  <c:v>256</c:v>
                </c:pt>
                <c:pt idx="10">
                  <c:v>279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943936"/>
        <c:axId val="141945472"/>
      </c:barChart>
      <c:catAx>
        <c:axId val="14194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1945472"/>
        <c:crosses val="autoZero"/>
        <c:auto val="1"/>
        <c:lblAlgn val="ctr"/>
        <c:lblOffset val="100"/>
        <c:noMultiLvlLbl val="0"/>
      </c:catAx>
      <c:valAx>
        <c:axId val="14194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1943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 возрасту:</a:t>
            </a:r>
          </a:p>
        </c:rich>
      </c:tx>
      <c:layout>
        <c:manualLayout>
          <c:xMode val="edge"/>
          <c:yMode val="edge"/>
          <c:x val="4.995367492058559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2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8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5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22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3.8553637520521477E-3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32182512312881E-2"/>
                  <c:y val="1.889670988937737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987546264365031E-2"/>
                  <c:y val="-0.113380259336264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553637520521477E-3"/>
                  <c:y val="-0.214162712079610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8550601801031477E-3"/>
                  <c:y val="-0.125978065929182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от 19 до 20 лет</c:v>
                </c:pt>
                <c:pt idx="1">
                  <c:v>от 21 до 29 лет</c:v>
                </c:pt>
                <c:pt idx="2">
                  <c:v>от 30 до 39 лет</c:v>
                </c:pt>
                <c:pt idx="3">
                  <c:v>от 40 до 49 лет</c:v>
                </c:pt>
                <c:pt idx="4">
                  <c:v>старше 50 лет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2.1000000000000001E-2</c:v>
                </c:pt>
                <c:pt idx="1">
                  <c:v>0.14000000000000001</c:v>
                </c:pt>
                <c:pt idx="2">
                  <c:v>0.22600000000000001</c:v>
                </c:pt>
                <c:pt idx="3">
                  <c:v>0.26100000000000001</c:v>
                </c:pt>
                <c:pt idx="4">
                  <c:v>0.36199999999999999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 образованию:</a:t>
            </a:r>
          </a:p>
        </c:rich>
      </c:tx>
      <c:layout>
        <c:manualLayout>
          <c:xMode val="edge"/>
          <c:yMode val="edge"/>
          <c:x val="4.9953674920585597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0933170945147692E-2"/>
                  <c:y val="-3.24013477669148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4365393654902429E-2"/>
                  <c:y val="1.13572450283301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86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72052179387475E-2"/>
                  <c:y val="-2.6722620045584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043587749494E-2"/>
                  <c:y val="-1.06890480182336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не имеют основного общего образования</c:v>
                </c:pt>
                <c:pt idx="1">
                  <c:v>имеют основное общее (9 классов)</c:v>
                </c:pt>
                <c:pt idx="2">
                  <c:v>имеют среднее общее (11 классов)</c:v>
                </c:pt>
                <c:pt idx="3">
                  <c:v>СПО</c:v>
                </c:pt>
                <c:pt idx="4">
                  <c:v>ВПО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1.0999999999999999E-2</c:v>
                </c:pt>
                <c:pt idx="1">
                  <c:v>0.16800000000000001</c:v>
                </c:pt>
                <c:pt idx="2">
                  <c:v>0.17899999999999999</c:v>
                </c:pt>
                <c:pt idx="3">
                  <c:v>0.46200000000000002</c:v>
                </c:pt>
                <c:pt idx="4">
                  <c:v>0.17899999999999999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по причине увольнения:</a:t>
            </a:r>
          </a:p>
        </c:rich>
      </c:tx>
      <c:layout>
        <c:manualLayout>
          <c:xMode val="edge"/>
          <c:yMode val="edge"/>
          <c:x val="1.6620297462817152E-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dPt>
            <c:idx val="0"/>
            <c:bubble3D val="0"/>
            <c:explosion val="11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1"/>
            <c:bubble3D val="0"/>
            <c:explosion val="12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bubble3D val="0"/>
            <c:explosion val="1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3"/>
            <c:bubble3D val="0"/>
            <c:explosion val="13"/>
            <c:spPr>
              <a:solidFill>
                <a:schemeClr val="bg2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4"/>
            <c:bubble3D val="0"/>
            <c:explosion val="8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3.6743602562678236E-3"/>
                  <c:y val="-2.137809603646733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69501851120828E-2"/>
                  <c:y val="-1.91754139082343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6223055058072025"/>
                  <c:y val="0.160778413533392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967112582872863E-2"/>
                  <c:y val="0.151854728505874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1441153563007443E-2"/>
                  <c:y val="-0.137572984131929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9986236623384937"/>
                  <c:y val="2.93948820501425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другие причины</c:v>
                </c:pt>
                <c:pt idx="1">
                  <c:v>истечение срока трудового договора</c:v>
                </c:pt>
                <c:pt idx="2">
                  <c:v>по соглашению сторон</c:v>
                </c:pt>
                <c:pt idx="3">
                  <c:v>по сокращению</c:v>
                </c:pt>
                <c:pt idx="4">
                  <c:v>по собственному желанию</c:v>
                </c:pt>
                <c:pt idx="5">
                  <c:v>ранее не работающие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1.0999999999999999E-2</c:v>
                </c:pt>
                <c:pt idx="1">
                  <c:v>8.2000000000000003E-2</c:v>
                </c:pt>
                <c:pt idx="2">
                  <c:v>2.5000000000000001E-2</c:v>
                </c:pt>
                <c:pt idx="3">
                  <c:v>0.154</c:v>
                </c:pt>
                <c:pt idx="4">
                  <c:v>0.70599999999999996</c:v>
                </c:pt>
                <c:pt idx="5">
                  <c:v>2.1999999999999999E-2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по виду экономической деятельности последнего места работы безработных граждан (профессионально квалификационный состав),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%</a:t>
            </a:r>
            <a:endParaRPr lang="ru-RU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2540965380593322"/>
          <c:y val="2.7214102991022782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Профессионально квалификационный состов безработных граждан, чел.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 w="15875" cap="flat" cmpd="sng" algn="ctr">
              <a:solidFill>
                <a:schemeClr val="accent3">
                  <a:shade val="75000"/>
                  <a:satMod val="125000"/>
                  <a:lumMod val="75000"/>
                </a:schemeClr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Лист1!$B$2:$B$12</c:f>
              <c:strCache>
                <c:ptCount val="11"/>
                <c:pt idx="0">
                  <c:v>Обрабатывающие производства</c:v>
                </c:pt>
                <c:pt idx="1">
                  <c:v>Торговля оптовая и розничная; ремонт автотранспортных средств и мотоциклов</c:v>
                </c:pt>
                <c:pt idx="2">
                  <c:v>Сельское, лесное хоззяйство, охота, рыболовство и рыбоводство</c:v>
                </c:pt>
                <c:pt idx="3">
                  <c:v>Государственное управление и обеспечение военной безопасности; соц. обеспечение</c:v>
                </c:pt>
                <c:pt idx="4">
                  <c:v>Образование</c:v>
                </c:pt>
                <c:pt idx="5">
                  <c:v>Деятельность в области здравоохранения и соц. услуг</c:v>
                </c:pt>
                <c:pt idx="6">
                  <c:v>Транспортировка и хранение</c:v>
                </c:pt>
                <c:pt idx="7">
                  <c:v>Детельность гостиниц и предприятий общественного питания</c:v>
                </c:pt>
                <c:pt idx="8">
                  <c:v>Строительство</c:v>
                </c:pt>
                <c:pt idx="9">
                  <c:v>Деятельность профессиональная, научная и техническая</c:v>
                </c:pt>
                <c:pt idx="10">
                  <c:v>Деятельность в области информации и связи</c:v>
                </c:pt>
              </c:strCache>
            </c:strRef>
          </c:cat>
          <c:val>
            <c:numRef>
              <c:f>Лист1!$C$2:$C$12</c:f>
              <c:numCache>
                <c:formatCode>0.00%</c:formatCode>
                <c:ptCount val="11"/>
                <c:pt idx="0">
                  <c:v>0.18640000000000001</c:v>
                </c:pt>
                <c:pt idx="1">
                  <c:v>0.1183</c:v>
                </c:pt>
                <c:pt idx="2">
                  <c:v>0.1111</c:v>
                </c:pt>
                <c:pt idx="3">
                  <c:v>7.5300000000000006E-2</c:v>
                </c:pt>
                <c:pt idx="4">
                  <c:v>7.17E-2</c:v>
                </c:pt>
                <c:pt idx="5">
                  <c:v>6.8099999999999994E-2</c:v>
                </c:pt>
                <c:pt idx="6">
                  <c:v>6.4500000000000002E-2</c:v>
                </c:pt>
                <c:pt idx="7">
                  <c:v>5.0200000000000002E-2</c:v>
                </c:pt>
                <c:pt idx="8">
                  <c:v>4.2999999999999997E-2</c:v>
                </c:pt>
                <c:pt idx="9">
                  <c:v>3.2300000000000002E-2</c:v>
                </c:pt>
                <c:pt idx="10">
                  <c:v>2.87E-2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905728"/>
        <c:axId val="144907264"/>
      </c:barChart>
      <c:catAx>
        <c:axId val="1449057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+mj-lt"/>
                <a:cs typeface="Arial" panose="020B0604020202020204" pitchFamily="34" charset="0"/>
              </a:defRPr>
            </a:pPr>
            <a:endParaRPr lang="ru-RU"/>
          </a:p>
        </c:txPr>
        <c:crossAx val="144907264"/>
        <c:crosses val="autoZero"/>
        <c:auto val="1"/>
        <c:lblAlgn val="ctr"/>
        <c:lblOffset val="100"/>
        <c:noMultiLvlLbl val="0"/>
      </c:catAx>
      <c:valAx>
        <c:axId val="144907264"/>
        <c:scaling>
          <c:orientation val="minMax"/>
        </c:scaling>
        <c:delete val="1"/>
        <c:axPos val="b"/>
        <c:majorGridlines/>
        <c:numFmt formatCode="0.00%" sourceLinked="1"/>
        <c:majorTickMark val="out"/>
        <c:minorTickMark val="none"/>
        <c:tickLblPos val="none"/>
        <c:crossAx val="144905728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200">
          <a:solidFill>
            <a:schemeClr val="tx1">
              <a:lumMod val="75000"/>
              <a:lumOff val="25000"/>
            </a:schemeClr>
          </a:solidFill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0.68878</cdr:x>
      <cdr:y>0.69627</cdr:y>
    </cdr:from>
    <cdr:to>
      <cdr:x>1</cdr:x>
      <cdr:y>0.80762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31085" y="1650746"/>
          <a:ext cx="1008110" cy="263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0.04614</cdr:x>
      <cdr:y>0.1192</cdr:y>
    </cdr:from>
    <cdr:to>
      <cdr:x>0.37172</cdr:x>
      <cdr:y>0.27106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2851" y="282594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0.56835</cdr:x>
      <cdr:y>0.08407</cdr:y>
    </cdr:from>
    <cdr:to>
      <cdr:x>0.83067</cdr:x>
      <cdr:y>0.19383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2208" y="201274"/>
          <a:ext cx="864111" cy="2627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14-15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0.72137</cdr:x>
      <cdr:y>0.29459</cdr:y>
    </cdr:from>
    <cdr:to>
      <cdr:x>0.99265</cdr:x>
      <cdr:y>0.41489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76264" y="705330"/>
          <a:ext cx="893627" cy="28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16-17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0.72182</cdr:x>
      <cdr:y>0.59534</cdr:y>
    </cdr:from>
    <cdr:to>
      <cdr:x>0.96227</cdr:x>
      <cdr:y>0.77579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7770" y="1425410"/>
          <a:ext cx="792070" cy="4320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18-29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0.00342</cdr:x>
      <cdr:y>0.62542</cdr:y>
    </cdr:from>
    <cdr:to>
      <cdr:x>0.32883</cdr:x>
      <cdr:y>0.7758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274" y="1497418"/>
          <a:ext cx="1071937" cy="3600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40-49 лет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0.00342</cdr:x>
      <cdr:y>0.26452</cdr:y>
    </cdr:from>
    <cdr:to>
      <cdr:x>0.35468</cdr:x>
      <cdr:y>0.40106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274" y="633322"/>
          <a:ext cx="1157089" cy="326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с</a:t>
          </a:r>
          <a:r>
            <a:rPr lang="ru-RU" sz="1100" dirty="0" smtClean="0"/>
            <a:t>тарше 50 лет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0.67814</cdr:x>
      <cdr:y>0.72145</cdr:y>
    </cdr:from>
    <cdr:to>
      <cdr:x>1</cdr:x>
      <cdr:y>0.88348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603087"/>
          <a:ext cx="9227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Мужчины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</cdr:x>
      <cdr:y>0.29166</cdr:y>
    </cdr:from>
    <cdr:to>
      <cdr:x>0.35163</cdr:x>
      <cdr:y>0.4861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64807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Женщины</a:t>
          </a:r>
          <a:endParaRPr lang="ru-RU" sz="12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0.43165</cdr:x>
      <cdr:y>0.01332</cdr:y>
    </cdr:from>
    <cdr:to>
      <cdr:x>0.73768</cdr:x>
      <cdr:y>0.14603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1919" y="26848"/>
          <a:ext cx="1008097" cy="267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19-20 лет</a:t>
          </a:r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0.16091</cdr:x>
      <cdr:y>0.71875</cdr:y>
    </cdr:from>
    <cdr:to>
      <cdr:x>0.3398</cdr:x>
      <cdr:y>0.82589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4780" y="1656184"/>
          <a:ext cx="583418" cy="2468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СПО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0.68764</cdr:x>
      <cdr:y>0.65625</cdr:y>
    </cdr:from>
    <cdr:to>
      <cdr:x>0.97931</cdr:x>
      <cdr:y>0.77746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42624" y="1512168"/>
          <a:ext cx="951229" cy="27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11 классов</a:t>
          </a:r>
        </a:p>
      </cdr:txBody>
    </cdr:sp>
  </cdr:relSizeAnchor>
  <cdr:relSizeAnchor xmlns:cdr="http://schemas.openxmlformats.org/drawingml/2006/chartDrawing">
    <cdr:from>
      <cdr:x>0.50971</cdr:x>
      <cdr:y>0.04784</cdr:y>
    </cdr:from>
    <cdr:to>
      <cdr:x>0.81599</cdr:x>
      <cdr:y>0.26232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62337" y="110237"/>
          <a:ext cx="998883" cy="4942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Не имеют образования</a:t>
          </a:r>
          <a:endParaRPr lang="ru-RU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0.78684</cdr:y>
    </cdr:from>
    <cdr:to>
      <cdr:x>0.45478</cdr:x>
      <cdr:y>0.96866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3108920" y="2126407"/>
          <a:ext cx="1705007" cy="491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по собственному желанию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0.59647</cdr:x>
      <cdr:y>0.57368</cdr:y>
    </cdr:from>
    <cdr:to>
      <cdr:x>0.99566</cdr:x>
      <cdr:y>0.69489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33652" y="1550343"/>
          <a:ext cx="1561819" cy="327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сокращению</a:t>
          </a:r>
        </a:p>
      </cdr:txBody>
    </cdr:sp>
  </cdr:relSizeAnchor>
  <cdr:relSizeAnchor xmlns:cdr="http://schemas.openxmlformats.org/drawingml/2006/chartDrawing">
    <cdr:from>
      <cdr:x>0.08354</cdr:x>
      <cdr:y>0.07208</cdr:y>
    </cdr:from>
    <cdr:to>
      <cdr:x>0.47532</cdr:x>
      <cdr:y>0.2138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6848" y="194792"/>
          <a:ext cx="1532827" cy="38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 smtClean="0"/>
            <a:t>другие причины</a:t>
          </a:r>
        </a:p>
      </cdr:txBody>
    </cdr:sp>
  </cdr:relSizeAnchor>
  <cdr:relSizeAnchor xmlns:cdr="http://schemas.openxmlformats.org/drawingml/2006/chartDrawing">
    <cdr:from>
      <cdr:x>0.69635</cdr:x>
      <cdr:y>0.39162</cdr:y>
    </cdr:from>
    <cdr:to>
      <cdr:x>1</cdr:x>
      <cdr:y>0.5696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724448" y="1058350"/>
          <a:ext cx="1188021" cy="480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000" dirty="0"/>
            <a:t>п</a:t>
          </a:r>
          <a:r>
            <a:rPr lang="ru-RU" sz="1000" dirty="0" smtClean="0"/>
            <a:t>о соглашению сторон</a:t>
          </a:r>
          <a:endParaRPr lang="ru-RU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5346" y="6736733"/>
            <a:ext cx="4227758" cy="117615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190" y="4176387"/>
            <a:ext cx="5381513" cy="239088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0" y="975359"/>
            <a:ext cx="4800600" cy="46329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8" y="502023"/>
            <a:ext cx="1543050" cy="6984452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3089" y="975359"/>
            <a:ext cx="3621965" cy="65263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57250" y="975360"/>
            <a:ext cx="4800600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98" y="2896864"/>
            <a:ext cx="4475000" cy="323112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832" y="6143349"/>
            <a:ext cx="4477871" cy="1113947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7249" y="975359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975360"/>
            <a:ext cx="2510028" cy="46329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335" y="1867103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5476" y="975360"/>
            <a:ext cx="2510028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1865376"/>
            <a:ext cx="2510028" cy="3657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321" y="2946406"/>
            <a:ext cx="2727064" cy="1677991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5137" y="975361"/>
            <a:ext cx="3012814" cy="652630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824" y="4663737"/>
            <a:ext cx="2541495" cy="28526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55893"/>
            <a:ext cx="6858000" cy="3988107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858000" cy="515589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53641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56381" y="1524000"/>
            <a:ext cx="3086100" cy="4170408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416" y="1347314"/>
            <a:ext cx="2770586" cy="288402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451" y="5952561"/>
            <a:ext cx="4787654" cy="1524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807200"/>
            <a:ext cx="6858000" cy="23368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6858000" cy="680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024405"/>
            <a:ext cx="6858000" cy="304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133600"/>
            <a:ext cx="6858000" cy="68072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4971" y="5829557"/>
            <a:ext cx="4884383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976347"/>
            <a:ext cx="4800600" cy="4632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29150" y="8229606"/>
            <a:ext cx="18859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4" y="8229606"/>
            <a:ext cx="251460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0" y="8229606"/>
            <a:ext cx="1371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34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Ситуация на рынке труда </a:t>
            </a:r>
            <a:r>
              <a:rPr lang="ru-RU" dirty="0" err="1" smtClean="0"/>
              <a:t>Кетовского</a:t>
            </a:r>
            <a:r>
              <a:rPr lang="ru-RU" dirty="0" smtClean="0"/>
              <a:t> района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01.12.2017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32654" y="1015743"/>
            <a:ext cx="648072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Уровень </a:t>
            </a:r>
            <a:r>
              <a:rPr lang="ru-RU" sz="1300" b="1" dirty="0">
                <a:latin typeface="Arial" panose="020B0604020202020204" pitchFamily="34" charset="0"/>
                <a:cs typeface="Arial" panose="020B0604020202020204" pitchFamily="34" charset="0"/>
              </a:rPr>
              <a:t>зарегистрированной безработицы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составил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1,24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% от экономически активного населения, на аналогичную дату прошлого года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1,57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С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начала 2017 года в ГКУ «Центр занятости населения Кургана Курганской области» за содействием в поиске подходящей работы обратилось –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1265 человек,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что на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7,5%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меньше, чем в прошлом году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(1368 человек).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01.12.17г. на  учете в службе занятости состояли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481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граждан,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ищущих работу.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0708" y="24787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числе обратившихся граждан:</a:t>
            </a:r>
            <a:endParaRPr lang="ru-RU" sz="14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819577442"/>
              </p:ext>
            </p:extLst>
          </p:nvPr>
        </p:nvGraphicFramePr>
        <p:xfrm>
          <a:off x="188643" y="2758368"/>
          <a:ext cx="3239195" cy="2370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630314"/>
              </p:ext>
            </p:extLst>
          </p:nvPr>
        </p:nvGraphicFramePr>
        <p:xfrm>
          <a:off x="471537" y="5292086"/>
          <a:ext cx="5934744" cy="328461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541639"/>
                <a:gridCol w="1393105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граждан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% от общего числа обратившихся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предпенсионного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возраста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10,1%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Освобожденные из учреждений, исполняющих наказание в виде лишения свободы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0,8%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4,4%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Стремящиеся возобновить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трудовую деятельность после длительного (более года) перерыва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12,1%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впервые ищущие работу (ранее не работавшие)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Выпускники образовательных организаций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1,3%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517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Родители,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имеющие несовершеннолетних детей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22,1%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180569074"/>
              </p:ext>
            </p:extLst>
          </p:nvPr>
        </p:nvGraphicFramePr>
        <p:xfrm>
          <a:off x="3356992" y="2786550"/>
          <a:ext cx="3294112" cy="2394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09120" y="4882137"/>
            <a:ext cx="10245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5685" y="4283973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Структура безработных </a:t>
            </a:r>
            <a:r>
              <a:rPr lang="ru-RU" sz="1400" dirty="0" smtClean="0"/>
              <a:t>граждан:</a:t>
            </a:r>
            <a:endParaRPr lang="ru-RU" sz="1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33554284"/>
              </p:ext>
            </p:extLst>
          </p:nvPr>
        </p:nvGraphicFramePr>
        <p:xfrm>
          <a:off x="332656" y="4572001"/>
          <a:ext cx="2866964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82785" y="1547664"/>
            <a:ext cx="5621215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50" dirty="0" smtClean="0"/>
              <a:t>Динамика численности безработных граждан:</a:t>
            </a:r>
            <a:endParaRPr lang="ru-RU" sz="145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197084883"/>
              </p:ext>
            </p:extLst>
          </p:nvPr>
        </p:nvGraphicFramePr>
        <p:xfrm>
          <a:off x="274167" y="1799259"/>
          <a:ext cx="6495603" cy="26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9248" y="261189"/>
            <a:ext cx="6048672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1185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Кетовского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снятых с учета службы занятости (в 2016г. 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1424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человек),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 трудоустроены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(59,1%)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– что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29,6%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меньше, чем в 2016г.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(994 человека).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В установленном порядке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664 человека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признаны безработными, что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10,8%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меньше, чем в аналогичный период 2016г.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(744 человека).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01.12.2017г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численность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безработных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 составила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279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что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21,6%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меньше, чем на соответствующий период 2016 года (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356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человек).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03296920"/>
              </p:ext>
            </p:extLst>
          </p:nvPr>
        </p:nvGraphicFramePr>
        <p:xfrm>
          <a:off x="3470512" y="4591750"/>
          <a:ext cx="329411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236386485"/>
              </p:ext>
            </p:extLst>
          </p:nvPr>
        </p:nvGraphicFramePr>
        <p:xfrm>
          <a:off x="131910" y="6516216"/>
          <a:ext cx="3261321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89582" y="7150615"/>
            <a:ext cx="635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ВПО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2492896" y="7212170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9 классов</a:t>
            </a:r>
            <a:endParaRPr lang="ru-RU" sz="1100" dirty="0"/>
          </a:p>
        </p:txBody>
      </p:sp>
      <p:graphicFrame>
        <p:nvGraphicFramePr>
          <p:cNvPr id="24" name="Диаграмма 23"/>
          <p:cNvGraphicFramePr/>
          <p:nvPr>
            <p:extLst>
              <p:ext uri="{D42A27DB-BD31-4B8C-83A1-F6EECF244321}">
                <p14:modId xmlns:p14="http://schemas.microsoft.com/office/powerpoint/2010/main" val="4290274472"/>
              </p:ext>
            </p:extLst>
          </p:nvPr>
        </p:nvGraphicFramePr>
        <p:xfrm>
          <a:off x="2890874" y="6334025"/>
          <a:ext cx="3912469" cy="2702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42792" y="6730540"/>
            <a:ext cx="1427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/>
              <a:t>и</a:t>
            </a:r>
            <a:r>
              <a:rPr lang="ru-RU" sz="1000" dirty="0" smtClean="0"/>
              <a:t>стечение срока трудового договора</a:t>
            </a:r>
            <a:endParaRPr lang="ru-RU" sz="1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15444" y="4790801"/>
            <a:ext cx="120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старше 50 лет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4769845" y="6057026"/>
            <a:ext cx="843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40-49 лет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5874581" y="561949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30-39 лет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993904" y="493699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21-29 лет</a:t>
            </a:r>
            <a:endParaRPr lang="ru-RU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3212976" y="6750505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ранее не работающие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5223812"/>
              </p:ext>
            </p:extLst>
          </p:nvPr>
        </p:nvGraphicFramePr>
        <p:xfrm>
          <a:off x="116631" y="4169568"/>
          <a:ext cx="6624737" cy="4722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7441" y="3248645"/>
            <a:ext cx="5928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сколько человек, </a:t>
            </a:r>
            <a:r>
              <a:rPr lang="ru-RU" sz="1200" u="sng" dirty="0">
                <a:latin typeface="Arial" panose="020B0604020202020204" pitchFamily="34" charset="0"/>
                <a:cs typeface="Arial" panose="020B0604020202020204" pitchFamily="34" charset="0"/>
              </a:rPr>
              <a:t>ищущих работу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3,00%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290" y="2715371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Количество заявленных </a:t>
            </a:r>
            <a:r>
              <a:rPr lang="ru-RU" sz="1600" dirty="0" smtClean="0"/>
              <a:t>вакансий в </a:t>
            </a:r>
            <a:r>
              <a:rPr lang="ru-RU" sz="1600" dirty="0" err="1" smtClean="0"/>
              <a:t>Кетовском</a:t>
            </a:r>
            <a:r>
              <a:rPr lang="ru-RU" sz="1600" dirty="0" smtClean="0"/>
              <a:t> районе </a:t>
            </a:r>
            <a:r>
              <a:rPr lang="ru-RU" sz="1600" dirty="0" smtClean="0"/>
              <a:t>на конец отчетного периода – 162</a:t>
            </a:r>
            <a:endParaRPr lang="ru-RU" sz="16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94788"/>
              </p:ext>
            </p:extLst>
          </p:nvPr>
        </p:nvGraphicFramePr>
        <p:xfrm>
          <a:off x="332656" y="323528"/>
          <a:ext cx="6195739" cy="24079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741369"/>
                <a:gridCol w="1454370"/>
              </a:tblGrid>
              <a:tr h="1929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Категории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безработных граждан</a:t>
                      </a:r>
                    </a:p>
                    <a:p>
                      <a:pPr algn="ctr"/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</a:rPr>
                        <a:t>Кетовского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района на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01.12.2017г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% от общего числа безработных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572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предпенсионного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возраста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16,8%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809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Инвалиды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7,2%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841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Стремящиеся возобновить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трудовую деятельность после длительного (более года) перерыва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8,6%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Граждане впервые ищущие работы (ранее не работавшие)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2,1%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Выпускники образовательных организаций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0,7%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Родители,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имеющие несовершеннолетних детей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23,7%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0208" y="3707904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Коэффициент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напряженности на рынке труда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сколько </a:t>
            </a:r>
            <a:r>
              <a:rPr lang="ru-RU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безработных граждан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претендует на 1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вакансию составил –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1,72%</a:t>
            </a:r>
            <a:endParaRPr 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31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Наиболее востребованные профессии</a:t>
            </a:r>
          </a:p>
          <a:p>
            <a:pPr algn="ctr"/>
            <a:r>
              <a:rPr lang="ru-RU" sz="1600" dirty="0" smtClean="0"/>
              <a:t>в </a:t>
            </a:r>
            <a:r>
              <a:rPr lang="ru-RU" sz="1600" dirty="0" err="1" smtClean="0"/>
              <a:t>Кетовском</a:t>
            </a:r>
            <a:r>
              <a:rPr lang="ru-RU" sz="1600" dirty="0" smtClean="0"/>
              <a:t> районе на </a:t>
            </a:r>
            <a:r>
              <a:rPr lang="ru-RU" sz="1600" dirty="0" smtClean="0"/>
              <a:t>01.12.2017г</a:t>
            </a:r>
            <a:r>
              <a:rPr lang="ru-RU" sz="1600" dirty="0" smtClean="0"/>
              <a:t>.: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07969"/>
              </p:ext>
            </p:extLst>
          </p:nvPr>
        </p:nvGraphicFramePr>
        <p:xfrm>
          <a:off x="332656" y="804991"/>
          <a:ext cx="5904656" cy="8133791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456384"/>
                <a:gridCol w="936104"/>
                <a:gridCol w="1512168"/>
              </a:tblGrid>
              <a:tr h="47833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Наименование профессии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Кол-во вакансий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Средняя заработная плата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Главный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врач  (директор, заведующий, начальник) учреждения здравоохранения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9752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Психолог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Специалист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14112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Инспектор младший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20000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Швея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12500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Водитель автомобиля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18125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Подсобный рабочий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13656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11019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Тракторист-машинист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сельскохозяйственного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производства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12500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Инспектор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отдела режима и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охраны, младший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Бухгалтер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13666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3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Врач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12369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Медицинская сестра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10443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Сторож-вахтер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8770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Уборщик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производственных и служебных помещений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Участковый уполномоченный полиции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37750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Врач-терапевт участковый цехового врачебного участка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13125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Врач-хирург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11352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Дорожный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рабочий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13500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9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Заведующий (начальник) административно-хозяйственного отдела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11536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Пекарь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8770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Пожарный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17000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8700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Полицейский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24470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71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Разнорабочий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20000</a:t>
                      </a:r>
                      <a:endParaRPr lang="ru-RU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43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323534"/>
            <a:ext cx="6120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Реализация государственной </a:t>
            </a:r>
            <a:r>
              <a:rPr lang="ru-RU" sz="1600" dirty="0" smtClean="0"/>
              <a:t>программы</a:t>
            </a:r>
          </a:p>
          <a:p>
            <a:pPr algn="ctr"/>
            <a:r>
              <a:rPr lang="ru-RU" sz="1600" dirty="0" smtClean="0"/>
              <a:t> </a:t>
            </a:r>
            <a:r>
              <a:rPr lang="ru-RU" sz="1600" dirty="0"/>
              <a:t>«Содействие занятости  </a:t>
            </a:r>
            <a:r>
              <a:rPr lang="ru-RU" sz="1600" dirty="0" smtClean="0"/>
              <a:t>населения»</a:t>
            </a:r>
          </a:p>
          <a:p>
            <a:pPr algn="ctr"/>
            <a:r>
              <a:rPr lang="ru-RU" sz="1600" dirty="0" smtClean="0"/>
              <a:t>на </a:t>
            </a:r>
            <a:r>
              <a:rPr lang="ru-RU" sz="1600" dirty="0" smtClean="0"/>
              <a:t>01.12.2017г</a:t>
            </a:r>
            <a:r>
              <a:rPr lang="ru-RU" sz="1600" dirty="0" smtClean="0"/>
              <a:t>. (</a:t>
            </a:r>
            <a:r>
              <a:rPr lang="ru-RU" sz="1600" dirty="0" err="1" smtClean="0"/>
              <a:t>Кетовский</a:t>
            </a:r>
            <a:r>
              <a:rPr lang="ru-RU" sz="1600" dirty="0" smtClean="0"/>
              <a:t> район)</a:t>
            </a:r>
            <a:endParaRPr lang="ru-RU" sz="16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0649" y="1259632"/>
            <a:ext cx="6264696" cy="171206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Трудоустроены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700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человек,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числе: 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инвалиды - 11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выпускники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-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имеющие несовершеннолетних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–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испытывающие трудности - 15</a:t>
            </a:r>
          </a:p>
          <a:p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649" y="3203848"/>
            <a:ext cx="6264696" cy="1283779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Трудоустроено на временные и </a:t>
            </a:r>
            <a:r>
              <a:rPr lang="ru-RU" sz="1600" dirty="0" smtClean="0">
                <a:solidFill>
                  <a:schemeClr val="tx1"/>
                </a:solidFill>
              </a:rPr>
              <a:t>общественные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работы</a:t>
            </a:r>
            <a:r>
              <a:rPr lang="ru-RU" sz="1600" dirty="0">
                <a:solidFill>
                  <a:schemeClr val="tx1"/>
                </a:solidFill>
              </a:rPr>
              <a:t>: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школьники - 227</a:t>
            </a:r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безработные граждане - 97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1230" y="4788024"/>
            <a:ext cx="6193257" cy="165618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Оказано государственных услуг: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Профориентация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949 гражданам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(услуг -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1028);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Психологическая поддержка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 (услуг –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Социальная адаптация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гражданам (услуг –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677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91 работодатель (156 консультаций)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1231" y="6660232"/>
            <a:ext cx="6224114" cy="165618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93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приступили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профессиональному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обучению</a:t>
            </a:r>
          </a:p>
          <a:p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В том числе: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безработных граждан;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 женщин, находящихся в отпуске по уходу за ребенком до 3-х лет;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пенсионеры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3100</TotalTime>
  <Words>755</Words>
  <Application>Microsoft Office PowerPoint</Application>
  <PresentationFormat>Экран (4:3)</PresentationFormat>
  <Paragraphs>200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Золотарева Мария Алексеевна</dc:creator>
  <cp:lastModifiedBy>Varlamova</cp:lastModifiedBy>
  <cp:revision>158</cp:revision>
  <cp:lastPrinted>2017-12-12T07:12:20Z</cp:lastPrinted>
  <dcterms:created xsi:type="dcterms:W3CDTF">2017-06-23T05:32:50Z</dcterms:created>
  <dcterms:modified xsi:type="dcterms:W3CDTF">2017-12-12T07:12:53Z</dcterms:modified>
</cp:coreProperties>
</file>