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9" r:id="rId3"/>
    <p:sldId id="257" r:id="rId4"/>
    <p:sldId id="260" r:id="rId5"/>
    <p:sldId id="258" r:id="rId6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014" y="4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5.3989112775050266E-2"/>
          <c:y val="6.5544619422572324E-3"/>
        </c:manualLayout>
      </c:layout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 w="15875" cap="flat" cmpd="sng" algn="ctr">
              <a:solidFill>
                <a:schemeClr val="accent3">
                  <a:shade val="75000"/>
                  <a:satMod val="125000"/>
                  <a:lumMod val="75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7.1385474173642924E-2"/>
                  <c:y val="7.0986200174032121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3.4407860601612356E-2"/>
                  <c:y val="-0.10004061873768098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0.51300000000000001</c:v>
                </c:pt>
                <c:pt idx="1">
                  <c:v>0.48699999999999999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>
                <a:solidFill>
                  <a:schemeClr val="tx1"/>
                </a:solidFill>
              </a:rPr>
              <a:t>по возрасту:</a:t>
            </a:r>
          </a:p>
        </c:rich>
      </c:tx>
      <c:layout>
        <c:manualLayout>
          <c:xMode val="edge"/>
          <c:yMode val="edge"/>
          <c:x val="4.9953674920585785E-2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explosion val="9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explosion val="7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explosion val="9"/>
          </c:dPt>
          <c:dPt>
            <c:idx val="3"/>
            <c:explosion val="7"/>
            <c:spPr>
              <a:solidFill>
                <a:schemeClr val="bg2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1.2394535631017809E-2"/>
                  <c:y val="-0.10106792868446671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9.636290446428987E-2"/>
                  <c:y val="-0.13260876738166807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8.1588003704341452E-2"/>
                  <c:y val="-5.3043506952667234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6.0963407994117733E-3"/>
                  <c:y val="-0.16973922224853513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4.2408697700624741E-2"/>
                  <c:y val="-2.6522171141742667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4.6264365024625762E-2"/>
                  <c:y val="-1.5913052085800169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от 14 до 29 лет</c:v>
                </c:pt>
                <c:pt idx="1">
                  <c:v>от 30 до 39 лет</c:v>
                </c:pt>
                <c:pt idx="2">
                  <c:v>от 40 до 49 лет</c:v>
                </c:pt>
                <c:pt idx="3">
                  <c:v>старше 50 лет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0.27600000000000002</c:v>
                </c:pt>
                <c:pt idx="1">
                  <c:v>0.245</c:v>
                </c:pt>
                <c:pt idx="2">
                  <c:v>0.20399999999999999</c:v>
                </c:pt>
                <c:pt idx="3">
                  <c:v>0.27400000000000002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200">
          <a:solidFill>
            <a:srgbClr val="FF0000"/>
          </a:solidFill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5.3989112775050169E-2"/>
          <c:y val="6.5544619422572324E-3"/>
        </c:manualLayout>
      </c:layout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dLbls>
            <c:dLbl>
              <c:idx val="0"/>
              <c:layout>
                <c:manualLayout>
                  <c:x val="4.8727504077484059E-2"/>
                  <c:y val="-4.5725372077999545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6.2016823371343496E-2"/>
                  <c:y val="3.9193176066856801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0.56599999999999995</c:v>
                </c:pt>
                <c:pt idx="1">
                  <c:v>0.434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5679501964636714E-2"/>
          <c:y val="3.1405051951942146E-2"/>
          <c:w val="0.7954224875656134"/>
          <c:h val="0.6275867008928832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lt1"/>
            </a:solidFill>
            <a:ln w="15875" cap="flat" cmpd="sng" algn="ctr">
              <a:solidFill>
                <a:schemeClr val="dk1">
                  <a:shade val="75000"/>
                  <a:satMod val="125000"/>
                  <a:lumMod val="75000"/>
                </a:schemeClr>
              </a:solidFill>
              <a:prstDash val="solid"/>
            </a:ln>
            <a:effectLst/>
          </c:spPr>
          <c:dLbls>
            <c:txPr>
              <a:bodyPr rot="-5400000" vert="horz" anchor="t" anchorCtr="0"/>
              <a:lstStyle/>
              <a:p>
                <a:pPr>
                  <a:defRPr sz="11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390</c:v>
                </c:pt>
                <c:pt idx="1">
                  <c:v>416</c:v>
                </c:pt>
                <c:pt idx="2">
                  <c:v>420</c:v>
                </c:pt>
                <c:pt idx="3">
                  <c:v>411</c:v>
                </c:pt>
                <c:pt idx="4">
                  <c:v>427</c:v>
                </c:pt>
                <c:pt idx="5">
                  <c:v>425</c:v>
                </c:pt>
                <c:pt idx="6">
                  <c:v>404</c:v>
                </c:pt>
                <c:pt idx="7">
                  <c:v>382</c:v>
                </c:pt>
                <c:pt idx="8">
                  <c:v>340</c:v>
                </c:pt>
                <c:pt idx="9">
                  <c:v>284</c:v>
                </c:pt>
                <c:pt idx="10">
                  <c:v>310</c:v>
                </c:pt>
                <c:pt idx="11">
                  <c:v>296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 w="15875" cap="flat" cmpd="sng" algn="ctr">
              <a:solidFill>
                <a:schemeClr val="accent4">
                  <a:shade val="50000"/>
                  <a:shade val="75000"/>
                  <a:satMod val="125000"/>
                  <a:lumMod val="75000"/>
                </a:schemeClr>
              </a:solidFill>
              <a:prstDash val="solid"/>
            </a:ln>
            <a:effectLst/>
          </c:spPr>
          <c:dLbls>
            <c:txPr>
              <a:bodyPr rot="-5400000" vert="horz"/>
              <a:lstStyle/>
              <a:p>
                <a:pPr>
                  <a:defRPr sz="11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315</c:v>
                </c:pt>
                <c:pt idx="1">
                  <c:v>315</c:v>
                </c:pt>
                <c:pt idx="2">
                  <c:v>350</c:v>
                </c:pt>
                <c:pt idx="3">
                  <c:v>346</c:v>
                </c:pt>
              </c:numCache>
            </c:numRef>
          </c:val>
        </c:ser>
        <c:dLbls>
          <c:showVal val="1"/>
        </c:dLbls>
        <c:axId val="42067072"/>
        <c:axId val="42068608"/>
      </c:barChart>
      <c:catAx>
        <c:axId val="42067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2068608"/>
        <c:crosses val="autoZero"/>
        <c:auto val="1"/>
        <c:lblAlgn val="ctr"/>
        <c:lblOffset val="100"/>
      </c:catAx>
      <c:valAx>
        <c:axId val="420686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206707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>
                <a:solidFill>
                  <a:schemeClr val="tx1"/>
                </a:solidFill>
              </a:rPr>
              <a:t>по возрасту:</a:t>
            </a:r>
          </a:p>
        </c:rich>
      </c:tx>
      <c:layout>
        <c:manualLayout>
          <c:xMode val="edge"/>
          <c:yMode val="edge"/>
          <c:x val="4.9953674920585785E-2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explosion val="2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explosion val="18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explosion val="15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spPr>
              <a:solidFill>
                <a:schemeClr val="bg2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3.4698273768469408E-2"/>
                  <c:y val="-5.6690129668132076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5.7830456280782198E-2"/>
                  <c:y val="-3.1494516482295683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0.22361109761902448"/>
                  <c:y val="-5.0392218324948022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3.8553637520521563E-3"/>
                  <c:y val="-0.23305942196898757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3.8550601801031477E-3"/>
                  <c:y val="-0.12597806592918237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от 17 до 29 лет</c:v>
                </c:pt>
                <c:pt idx="1">
                  <c:v>от 30 до 39 лет</c:v>
                </c:pt>
                <c:pt idx="2">
                  <c:v>от 40 до 49 лет</c:v>
                </c:pt>
                <c:pt idx="3">
                  <c:v>старше 50 лет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0.121</c:v>
                </c:pt>
                <c:pt idx="1">
                  <c:v>0.27700000000000002</c:v>
                </c:pt>
                <c:pt idx="2">
                  <c:v>0.26900000000000002</c:v>
                </c:pt>
                <c:pt idx="3">
                  <c:v>0.33200000000000002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>
                <a:solidFill>
                  <a:schemeClr val="tx1"/>
                </a:solidFill>
              </a:rPr>
              <a:t>по образованию:</a:t>
            </a:r>
          </a:p>
        </c:rich>
      </c:tx>
      <c:layout>
        <c:manualLayout>
          <c:xMode val="edge"/>
          <c:yMode val="edge"/>
          <c:x val="4.9953674920585785E-2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explosion val="17"/>
          <c:dPt>
            <c:idx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spPr>
              <a:solidFill>
                <a:schemeClr val="bg2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4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7.5684055632671554E-3"/>
                  <c:y val="-4.8935968920119977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5.4365393654902512E-2"/>
                  <c:y val="-1.0688916509276726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4.4092323075214011E-2"/>
                  <c:y val="0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4.1297069500365005E-2"/>
                  <c:y val="-9.286120986557049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5.5335246055202812E-2"/>
                  <c:y val="5.5449568103544046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не имеют основного общего образования</c:v>
                </c:pt>
                <c:pt idx="1">
                  <c:v>имеют основное общее (9 классов)</c:v>
                </c:pt>
                <c:pt idx="2">
                  <c:v>имеют среднее общее (11 классов)</c:v>
                </c:pt>
                <c:pt idx="3">
                  <c:v>СПО</c:v>
                </c:pt>
                <c:pt idx="4">
                  <c:v>ВПО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1.2E-2</c:v>
                </c:pt>
                <c:pt idx="1">
                  <c:v>0.21099999999999999</c:v>
                </c:pt>
                <c:pt idx="2">
                  <c:v>0.26300000000000001</c:v>
                </c:pt>
                <c:pt idx="3">
                  <c:v>0.315</c:v>
                </c:pt>
                <c:pt idx="4">
                  <c:v>0.19900000000000001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>
                <a:solidFill>
                  <a:schemeClr val="tx1"/>
                </a:solidFill>
              </a:rPr>
              <a:t>по причине увольнения:</a:t>
            </a:r>
          </a:p>
        </c:rich>
      </c:tx>
      <c:layout>
        <c:manualLayout>
          <c:xMode val="edge"/>
          <c:yMode val="edge"/>
          <c:x val="1.6620297462817187E-2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explosion val="11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explosion val="12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explosion val="1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explosion val="13"/>
            <c:spPr>
              <a:solidFill>
                <a:schemeClr val="bg2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4"/>
            <c:explosion val="8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5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3.6743602562678323E-3"/>
                  <c:y val="-2.1378096036467332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8.2579806873995146E-2"/>
                  <c:y val="2.7818614889854588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.11804308584609874"/>
                  <c:y val="-1.3099493019536565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8879033814649092E-2"/>
                  <c:y val="4.8467495118356532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8.8291531200013817E-2"/>
                  <c:y val="-0.19866522156944524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-0.21047402674991164"/>
                  <c:y val="2.9394579997343174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другие причины</c:v>
                </c:pt>
                <c:pt idx="1">
                  <c:v>истечение срока трудового договора</c:v>
                </c:pt>
                <c:pt idx="2">
                  <c:v>по соглашению сторон</c:v>
                </c:pt>
                <c:pt idx="3">
                  <c:v>по сокращению</c:v>
                </c:pt>
                <c:pt idx="4">
                  <c:v>по собственному желанию</c:v>
                </c:pt>
                <c:pt idx="5">
                  <c:v>ранее не работающие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4.9000000000000002E-2</c:v>
                </c:pt>
                <c:pt idx="1">
                  <c:v>6.9000000000000006E-2</c:v>
                </c:pt>
                <c:pt idx="2">
                  <c:v>6.6000000000000003E-2</c:v>
                </c:pt>
                <c:pt idx="3">
                  <c:v>0.11</c:v>
                </c:pt>
                <c:pt idx="4">
                  <c:v>0.67100000000000004</c:v>
                </c:pt>
                <c:pt idx="5">
                  <c:v>3.5000000000000003E-2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>
                <a:solidFill>
                  <a:schemeClr val="tx1"/>
                </a:solidFill>
              </a:rPr>
              <a:t>Распределение по виду экономической деятельности последнего места работы безработных граждан (профессионально квалификационный состав), в %</a:t>
            </a:r>
          </a:p>
        </c:rich>
      </c:tx>
      <c:layout>
        <c:manualLayout>
          <c:xMode val="edge"/>
          <c:yMode val="edge"/>
          <c:x val="0.13882905842148904"/>
          <c:y val="1.6360575320690903E-2"/>
        </c:manualLayout>
      </c:layout>
    </c:title>
    <c:plotArea>
      <c:layout>
        <c:manualLayout>
          <c:layoutTarget val="inner"/>
          <c:xMode val="edge"/>
          <c:yMode val="edge"/>
          <c:x val="0.49937574880331098"/>
          <c:y val="0.17744839993808931"/>
          <c:w val="0.48720485054727458"/>
          <c:h val="0.79297238503964906"/>
        </c:manualLayout>
      </c:layout>
      <c:barChart>
        <c:barDir val="bar"/>
        <c:grouping val="clustered"/>
        <c:ser>
          <c:idx val="0"/>
          <c:order val="0"/>
          <c:tx>
            <c:strRef>
              <c:f>Лист1!$C$1</c:f>
              <c:strCache>
                <c:ptCount val="1"/>
                <c:pt idx="0">
                  <c:v>Профессионально квалификационный состав безработных граждан, чел.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 w="15875" cap="flat" cmpd="sng" algn="ctr">
              <a:solidFill>
                <a:schemeClr val="accent3">
                  <a:shade val="75000"/>
                  <a:satMod val="125000"/>
                  <a:lumMod val="75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3.8341144712612804E-3"/>
                  <c:y val="-5.4267474554109511E-3"/>
                </c:manualLayout>
              </c:layout>
              <c:showVal val="1"/>
            </c:dLbl>
            <c:dLbl>
              <c:idx val="1"/>
              <c:layout>
                <c:manualLayout>
                  <c:x val="1.9170572356306417E-3"/>
                  <c:y val="2.713373727705479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Лист1!$B$2:$B$13</c:f>
              <c:strCache>
                <c:ptCount val="12"/>
                <c:pt idx="0">
                  <c:v>Обрабатывающие производства</c:v>
                </c:pt>
                <c:pt idx="1">
                  <c:v>Торговля оптовая и розничная; ремонт автотранспортных средств и мотоциклов</c:v>
                </c:pt>
                <c:pt idx="2">
                  <c:v>Сельское, лесное хозяйство, охота, рыболовство и рыбоводство</c:v>
                </c:pt>
                <c:pt idx="3">
                  <c:v>Деятельность в области здравоохранения и соц. услуг</c:v>
                </c:pt>
                <c:pt idx="4">
                  <c:v>Государственное управление и обеспечение военной безопасности; соц. обеспечение</c:v>
                </c:pt>
                <c:pt idx="5">
                  <c:v>Образование</c:v>
                </c:pt>
                <c:pt idx="6">
                  <c:v>Транспортировка и хранение</c:v>
                </c:pt>
                <c:pt idx="7">
                  <c:v>Строительство</c:v>
                </c:pt>
                <c:pt idx="8">
                  <c:v>Деятельность административная и сопутствующие дополнительные услуги</c:v>
                </c:pt>
                <c:pt idx="9">
                  <c:v>Деятельность финансовая и страховая</c:v>
                </c:pt>
                <c:pt idx="10">
                  <c:v>Деятельность профессиональная, научная и техническая</c:v>
                </c:pt>
                <c:pt idx="11">
                  <c:v>Обеспечение электрической энергией, газом и паром; кондиционирование воздуха</c:v>
                </c:pt>
              </c:strCache>
            </c:strRef>
          </c:cat>
          <c:val>
            <c:numRef>
              <c:f>Лист1!$C$2:$C$13</c:f>
              <c:numCache>
                <c:formatCode>0.00%</c:formatCode>
                <c:ptCount val="12"/>
                <c:pt idx="0">
                  <c:v>0.1908</c:v>
                </c:pt>
                <c:pt idx="1">
                  <c:v>0.13289999999999999</c:v>
                </c:pt>
                <c:pt idx="2">
                  <c:v>0.11559999999999999</c:v>
                </c:pt>
                <c:pt idx="3">
                  <c:v>0.1012</c:v>
                </c:pt>
                <c:pt idx="4">
                  <c:v>8.9599999999999999E-2</c:v>
                </c:pt>
                <c:pt idx="5">
                  <c:v>6.3600000000000004E-2</c:v>
                </c:pt>
                <c:pt idx="6">
                  <c:v>5.4899999999999997E-2</c:v>
                </c:pt>
                <c:pt idx="7">
                  <c:v>4.3400000000000001E-2</c:v>
                </c:pt>
                <c:pt idx="8">
                  <c:v>3.4700000000000002E-2</c:v>
                </c:pt>
                <c:pt idx="9">
                  <c:v>2.5999999999999999E-2</c:v>
                </c:pt>
                <c:pt idx="10">
                  <c:v>2.3099999999999999E-2</c:v>
                </c:pt>
                <c:pt idx="11">
                  <c:v>2.3099999999999999E-2</c:v>
                </c:pt>
              </c:numCache>
            </c:numRef>
          </c:val>
        </c:ser>
        <c:axId val="63821312"/>
        <c:axId val="63822848"/>
      </c:barChart>
      <c:catAx>
        <c:axId val="63821312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3822848"/>
        <c:crosses val="autoZero"/>
        <c:auto val="1"/>
        <c:lblAlgn val="ctr"/>
        <c:lblOffset val="100"/>
      </c:catAx>
      <c:valAx>
        <c:axId val="63822848"/>
        <c:scaling>
          <c:orientation val="minMax"/>
        </c:scaling>
        <c:delete val="1"/>
        <c:axPos val="b"/>
        <c:majorGridlines/>
        <c:numFmt formatCode="0.00%" sourceLinked="1"/>
        <c:tickLblPos val="none"/>
        <c:crossAx val="63821312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spPr>
    <a:solidFill>
      <a:schemeClr val="bg1"/>
    </a:solidFill>
  </c:spPr>
  <c:txPr>
    <a:bodyPr/>
    <a:lstStyle/>
    <a:p>
      <a:pPr>
        <a:defRPr sz="1100">
          <a:solidFill>
            <a:schemeClr val="tx1"/>
          </a:solidFill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0.7234</cdr:x>
      <cdr:y>0.52392</cdr:y>
    </cdr:from>
    <cdr:to>
      <cdr:x>1</cdr:x>
      <cdr:y>0.63527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5977" y="1242128"/>
          <a:ext cx="936117" cy="263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Мужчины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0.02869</cdr:x>
      <cdr:y>0.28287</cdr:y>
    </cdr:from>
    <cdr:to>
      <cdr:x>0.35427</cdr:x>
      <cdr:y>0.43473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7085" y="670624"/>
          <a:ext cx="1101884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Женщины</a:t>
          </a:r>
          <a:endParaRPr lang="ru-RU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0.75955</cdr:x>
      <cdr:y>0.81955</cdr:y>
    </cdr:from>
    <cdr:to>
      <cdr:x>1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16354" y="2214078"/>
          <a:ext cx="826698" cy="432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30</a:t>
          </a:r>
          <a:r>
            <a:rPr lang="ru-RU" sz="1100" dirty="0" smtClean="0"/>
            <a:t>-39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0.73304</cdr:x>
      <cdr:y>0.23444</cdr:y>
    </cdr:from>
    <cdr:to>
      <cdr:x>1</cdr:x>
      <cdr:y>0.38482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20280" y="561314"/>
          <a:ext cx="917848" cy="360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14-29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0.17429</cdr:y>
    </cdr:from>
    <cdr:to>
      <cdr:x>0.35126</cdr:x>
      <cdr:y>0.31083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-3212976" y="417298"/>
          <a:ext cx="1207677" cy="326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/>
            <a:t>с</a:t>
          </a:r>
          <a:r>
            <a:rPr lang="ru-RU" sz="1100" dirty="0" smtClean="0"/>
            <a:t>тарше 50 лет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0.67814</cdr:x>
      <cdr:y>0.72145</cdr:y>
    </cdr:from>
    <cdr:to>
      <cdr:x>1</cdr:x>
      <cdr:y>0.88348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03087"/>
          <a:ext cx="9227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Мужчины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</cdr:x>
      <cdr:y>0.29166</cdr:y>
    </cdr:from>
    <cdr:to>
      <cdr:x>0.35163</cdr:x>
      <cdr:y>0.4861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648072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Женщины</a:t>
          </a:r>
          <a:endParaRPr lang="ru-RU" sz="12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0.09097</cdr:x>
      <cdr:y>0.73738</cdr:y>
    </cdr:from>
    <cdr:to>
      <cdr:x>0.26986</cdr:x>
      <cdr:y>0.84452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6694" y="1699122"/>
          <a:ext cx="583418" cy="2468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СПО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0.63859</cdr:x>
      <cdr:y>0.79939</cdr:y>
    </cdr:from>
    <cdr:to>
      <cdr:x>0.93026</cdr:x>
      <cdr:y>0.9206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2644" y="1841998"/>
          <a:ext cx="951229" cy="279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11 классов</a:t>
          </a:r>
        </a:p>
      </cdr:txBody>
    </cdr:sp>
  </cdr:relSizeAnchor>
  <cdr:relSizeAnchor xmlns:cdr="http://schemas.openxmlformats.org/drawingml/2006/chartDrawing">
    <cdr:from>
      <cdr:x>0.55097</cdr:x>
      <cdr:y>0.02432</cdr:y>
    </cdr:from>
    <cdr:to>
      <cdr:x>0.85725</cdr:x>
      <cdr:y>0.2388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96892" y="56048"/>
          <a:ext cx="998877" cy="4942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Не имеют образования</a:t>
          </a:r>
          <a:endParaRPr lang="ru-RU" sz="1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0.00048</cdr:x>
      <cdr:y>0.69992</cdr:y>
    </cdr:from>
    <cdr:to>
      <cdr:x>0.34047</cdr:x>
      <cdr:y>0.91749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10" y="1891502"/>
          <a:ext cx="1220689" cy="5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по собственному желанию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0.60081</cdr:x>
      <cdr:y>0.71131</cdr:y>
    </cdr:from>
    <cdr:to>
      <cdr:x>1</cdr:x>
      <cdr:y>0.84454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57128" y="1922282"/>
          <a:ext cx="1433239" cy="36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000" dirty="0"/>
            <a:t>п</a:t>
          </a:r>
          <a:r>
            <a:rPr lang="ru-RU" sz="1000" dirty="0" smtClean="0"/>
            <a:t>о сокращению</a:t>
          </a:r>
        </a:p>
      </cdr:txBody>
    </cdr:sp>
  </cdr:relSizeAnchor>
  <cdr:relSizeAnchor xmlns:cdr="http://schemas.openxmlformats.org/drawingml/2006/chartDrawing">
    <cdr:from>
      <cdr:x>0.13976</cdr:x>
      <cdr:y>0.06549</cdr:y>
    </cdr:from>
    <cdr:to>
      <cdr:x>0.53154</cdr:x>
      <cdr:y>0.22173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1776" y="176990"/>
          <a:ext cx="1406634" cy="422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000" dirty="0" smtClean="0"/>
            <a:t>другие причины</a:t>
          </a:r>
        </a:p>
      </cdr:txBody>
    </cdr:sp>
  </cdr:relSizeAnchor>
  <cdr:relSizeAnchor xmlns:cdr="http://schemas.openxmlformats.org/drawingml/2006/chartDrawing">
    <cdr:from>
      <cdr:x>0.64392</cdr:x>
      <cdr:y>0.38821</cdr:y>
    </cdr:from>
    <cdr:to>
      <cdr:x>1</cdr:x>
      <cdr:y>0.62001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11909" y="1049130"/>
          <a:ext cx="1278458" cy="626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000" dirty="0"/>
            <a:t>п</a:t>
          </a:r>
          <a:r>
            <a:rPr lang="ru-RU" sz="1000" dirty="0" smtClean="0"/>
            <a:t>о соглашению сторон</a:t>
          </a:r>
          <a:endParaRPr lang="ru-RU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42187-617F-45EF-98A3-180DD0E0AAA4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BAC86-970E-41B8-9998-37787D0BE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384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AC86-970E-41B8-9998-37787D0BE77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403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33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90" y="4176387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8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9" y="975359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8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32" y="6143349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6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1" y="2946406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1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7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6" y="1347314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71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6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4" y="8229606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6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40" y="32353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Ситуация на рынке труда </a:t>
            </a:r>
            <a:r>
              <a:rPr lang="ru-RU" dirty="0" smtClean="0"/>
              <a:t>Кетовского района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01.05.2019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32654" y="928663"/>
            <a:ext cx="638249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Уровень регистрируемой 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безработицы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составил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1,52%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от экономически активного населения, на аналогичную дату прошлого года –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1,82%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С начала 2019 года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 ГКУ «Центр занятости населения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города Кургана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области» за содействием в поиске подходящей работы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обратились 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445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человек,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что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выше уровня прошлого года на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21,6%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(в 2018г. – 366 человек).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На 01.05.2019г. на учете в службе занятости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состояло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r>
              <a:rPr lang="ru-RU" sz="1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граждан,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ищущих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работу.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0708" y="2478773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</a:t>
            </a:r>
            <a:r>
              <a:rPr lang="ru-RU" sz="1400" dirty="0" smtClean="0"/>
              <a:t>числе </a:t>
            </a:r>
            <a:r>
              <a:rPr lang="ru-RU" sz="1400" dirty="0" smtClean="0"/>
              <a:t>обратившихся граждан:</a:t>
            </a:r>
            <a:endParaRPr lang="ru-RU" sz="1400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xmlns="" val="1308122747"/>
              </p:ext>
            </p:extLst>
          </p:nvPr>
        </p:nvGraphicFramePr>
        <p:xfrm>
          <a:off x="188643" y="2758368"/>
          <a:ext cx="3384372" cy="237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8273491"/>
              </p:ext>
            </p:extLst>
          </p:nvPr>
        </p:nvGraphicFramePr>
        <p:xfrm>
          <a:off x="471537" y="5292086"/>
          <a:ext cx="5934744" cy="328461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541639"/>
                <a:gridCol w="1393105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Категории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граждан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% от общего числа обратившихся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Граждане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предпенсионного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возраста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19,6%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Освобожденные из учреждений, исполняющих наказание в виде лишения свободы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1,1%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Инвалиды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4,5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Стремящиеся возобновить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трудовую деятельность после длительного (более года) перерыва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14,8%</a:t>
                      </a:r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Граждане впервые ищущие работу (ранее не работавшие)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27,4%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Выпускники образовательных организаций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0,7%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Родители,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имеющие несовершеннолетних детей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29,2%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xmlns="" val="3795443204"/>
              </p:ext>
            </p:extLst>
          </p:nvPr>
        </p:nvGraphicFramePr>
        <p:xfrm>
          <a:off x="3212976" y="2786550"/>
          <a:ext cx="3438128" cy="2394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71876" y="4786314"/>
            <a:ext cx="1024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40-49 лет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5685" y="4283973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Структура безработных </a:t>
            </a:r>
            <a:r>
              <a:rPr lang="ru-RU" sz="1400" dirty="0" smtClean="0"/>
              <a:t>граждан:</a:t>
            </a:r>
            <a:endParaRPr lang="ru-RU" sz="14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2129991195"/>
              </p:ext>
            </p:extLst>
          </p:nvPr>
        </p:nvGraphicFramePr>
        <p:xfrm>
          <a:off x="332656" y="4572001"/>
          <a:ext cx="286696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82785" y="1561803"/>
            <a:ext cx="5621215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50" dirty="0" smtClean="0"/>
              <a:t>Динамика численности безработных граждан:</a:t>
            </a:r>
            <a:endParaRPr lang="ru-RU" sz="1450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xmlns="" val="82476189"/>
              </p:ext>
            </p:extLst>
          </p:nvPr>
        </p:nvGraphicFramePr>
        <p:xfrm>
          <a:off x="274167" y="1863135"/>
          <a:ext cx="6495603" cy="2665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32656" y="261189"/>
            <a:ext cx="6264696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000" algn="just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386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 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Кетовского района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снятых с учета службы занятости (в 2018г.  - 414</a:t>
            </a:r>
            <a:r>
              <a:rPr lang="ru-RU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человек),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168 человек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трудоустроены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(43,5%)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– что 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19,1% больше,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чем в 2018г. (141 человек).</a:t>
            </a:r>
          </a:p>
          <a:p>
            <a:pPr lvl="0" indent="450000" algn="just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установленном порядке за 2019 год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284 гражданина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признаны безработными,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больше,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чем в  2018 году 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11,4%.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(255 человек).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450000" algn="just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На 01.05.2019г. численность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безработных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 составила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346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человек,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что 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15,8%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меньше, чем на соответствующий период 2018 года (411 человек).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xmlns="" val="1355207092"/>
              </p:ext>
            </p:extLst>
          </p:nvPr>
        </p:nvGraphicFramePr>
        <p:xfrm>
          <a:off x="3470512" y="4591750"/>
          <a:ext cx="3294112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xmlns="" val="351627531"/>
              </p:ext>
            </p:extLst>
          </p:nvPr>
        </p:nvGraphicFramePr>
        <p:xfrm>
          <a:off x="131910" y="6516216"/>
          <a:ext cx="3261321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00042" y="7358082"/>
            <a:ext cx="635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ВПО</a:t>
            </a:r>
            <a:endParaRPr lang="ru-RU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2500306" y="721520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9 классов</a:t>
            </a:r>
            <a:endParaRPr lang="ru-RU" sz="1100" dirty="0"/>
          </a:p>
        </p:txBody>
      </p:sp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xmlns="" val="2882140948"/>
              </p:ext>
            </p:extLst>
          </p:nvPr>
        </p:nvGraphicFramePr>
        <p:xfrm>
          <a:off x="3212976" y="6538150"/>
          <a:ext cx="3590367" cy="2702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430588" y="6643702"/>
            <a:ext cx="1427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/>
              <a:t>и</a:t>
            </a:r>
            <a:r>
              <a:rPr lang="ru-RU" sz="1000" dirty="0" smtClean="0"/>
              <a:t>стечение срока трудового договора</a:t>
            </a:r>
            <a:endParaRPr lang="ru-RU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29000" y="5000628"/>
            <a:ext cx="12031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старше 50 лет</a:t>
            </a:r>
            <a:endParaRPr lang="ru-RU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3825029" y="6037868"/>
            <a:ext cx="843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40-49 лет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993904" y="578644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30-39 лет</a:t>
            </a:r>
            <a:endParaRPr lang="ru-RU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500702" y="485775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18-29 лет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3357562" y="7143768"/>
            <a:ext cx="1055738" cy="412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ранее не работающие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xmlns="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609274618"/>
              </p:ext>
            </p:extLst>
          </p:nvPr>
        </p:nvGraphicFramePr>
        <p:xfrm>
          <a:off x="1" y="4211960"/>
          <a:ext cx="6753944" cy="493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7440" y="3248645"/>
            <a:ext cx="6081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Коэффициент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напряженности на рынке труда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показывающий сколько человек, </a:t>
            </a:r>
            <a:r>
              <a:rPr lang="ru-RU" sz="1200" u="sng" dirty="0">
                <a:latin typeface="Arial" panose="020B0604020202020204" pitchFamily="34" charset="0"/>
                <a:cs typeface="Arial" panose="020B0604020202020204" pitchFamily="34" charset="0"/>
              </a:rPr>
              <a:t>ищущих работу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претендует на 1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вакансию составил –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1,61%</a:t>
            </a:r>
            <a:endParaRPr 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290" y="2715371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Количество заявленных </a:t>
            </a:r>
            <a:r>
              <a:rPr lang="ru-RU" sz="1600" dirty="0" smtClean="0"/>
              <a:t>вакансий в Кетовском районе на конец отчетного периода – </a:t>
            </a:r>
            <a:r>
              <a:rPr lang="ru-RU" sz="1600" dirty="0" smtClean="0"/>
              <a:t>246</a:t>
            </a:r>
            <a:endParaRPr lang="ru-RU" sz="1600" dirty="0" smtClean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0411243"/>
              </p:ext>
            </p:extLst>
          </p:nvPr>
        </p:nvGraphicFramePr>
        <p:xfrm>
          <a:off x="332656" y="323528"/>
          <a:ext cx="6195739" cy="24079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741369"/>
                <a:gridCol w="1454370"/>
              </a:tblGrid>
              <a:tr h="1929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Категории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безработных граждан, состоящих на регистрационном учете в ГКУ ЦЗН г. Кургана на 01.05.2019г.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% от общего числа безработных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572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Граждане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предпенсионного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возраста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20,8%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8096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Инвалиды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6,1%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841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Стремящиеся возобновить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трудовую деятельность после длительного (более года) перерыва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15,9%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Граждане впервые ищущие работы (ранее не работавшие)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3,5%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Выпускники образовательных организаций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0,3%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Родители,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имеющие несовершеннолетних детей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36,4%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7440" y="3707904"/>
            <a:ext cx="6081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Коэффициент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напряженности на рынке труда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показывающий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сколько </a:t>
            </a:r>
            <a:r>
              <a:rPr lang="ru-RU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безработных граждан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претендует на 1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вакансию составил –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1,41%</a:t>
            </a:r>
            <a:endParaRPr 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3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656" y="251520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Наиболее востребованные профессии</a:t>
            </a:r>
          </a:p>
          <a:p>
            <a:pPr algn="ctr"/>
            <a:r>
              <a:rPr lang="ru-RU" sz="1600" dirty="0" smtClean="0"/>
              <a:t>в Кетовском районе на 01.05.2019г.:</a:t>
            </a: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857220"/>
          <a:ext cx="6429421" cy="8070176"/>
        </p:xfrm>
        <a:graphic>
          <a:graphicData uri="http://schemas.openxmlformats.org/drawingml/2006/table">
            <a:tbl>
              <a:tblPr/>
              <a:tblGrid>
                <a:gridCol w="3429024"/>
                <a:gridCol w="785818"/>
                <a:gridCol w="714380"/>
                <a:gridCol w="714380"/>
                <a:gridCol w="785819"/>
              </a:tblGrid>
              <a:tr h="5000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профессии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Количество вакансий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Заработок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от, р.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Заработок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до, р.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Средняя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заработная плата, р.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Специалист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20596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14418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Обработчик птицы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18143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Заведующий фельдшерско-акушерским пунктом - фельдшер (акушер, медицинская сестра)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21824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17398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Младший Инспектор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Уборщик производственных и служебных помещений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14268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Подсобный рабочий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13736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Учитель (преподаватель) иностранного языка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14938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13647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Ведущий Специалист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14118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17596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Учитель (преподаватель) математики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14140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Участковый уполномоченный полиции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37750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37750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37750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Бухгалтер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30500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18106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Водитель автомобиля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16491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Воспитатель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12979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Повар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14500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Учитель (преподаватель) русского языка и литературы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14938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13464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Дорожный рабочий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Младший Инспектор отдела режима и охраны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Главный специалист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18815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Полицейский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25864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25864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25864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Заведующий столовой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15500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Горничная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Почтальон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Официант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17250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15125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Музыкальный руководитель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Учитель (преподаватель) информатики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14938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13955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Мойщик посуды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Учитель (средней квалификации)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13486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5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Медицинская сестра по лечебному питанию (диетсестра)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Учитель (преподаватель) географии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14938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13955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Медицинская сестра-анестезист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27456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20214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Кухонный рабочий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Механизатор (докер-механизатор) комплексной бригады на погрузочно-разгрузочных работах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Врач-педиатр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Преподаватель (в колледжах, университетах и других вузах)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Учитель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13479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Слесарь-сантехник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Фельдшер-лаборант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27796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20384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Дворник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12986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Инженер-технолог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Специалист 1 категории (класса)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15250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14111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Учитель (преподаватель) физики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12972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14938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13955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Токарь 4 разряда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Медицинская сестра палатная (постовая)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Транспортировщик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Медицинская сестра по физиотерапии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13500</a:t>
                      </a:r>
                    </a:p>
                  </a:txBody>
                  <a:tcPr marL="3091" marR="3091" marT="3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34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323534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Реализация государственной </a:t>
            </a:r>
            <a:r>
              <a:rPr lang="ru-RU" sz="1600" dirty="0" smtClean="0"/>
              <a:t>программы</a:t>
            </a:r>
          </a:p>
          <a:p>
            <a:pPr algn="ctr"/>
            <a:r>
              <a:rPr lang="ru-RU" sz="1600" dirty="0" smtClean="0"/>
              <a:t> </a:t>
            </a:r>
            <a:r>
              <a:rPr lang="ru-RU" sz="1600" dirty="0"/>
              <a:t>«Содействие занятости  </a:t>
            </a:r>
            <a:r>
              <a:rPr lang="ru-RU" sz="1600" dirty="0" smtClean="0"/>
              <a:t>населения»</a:t>
            </a:r>
          </a:p>
          <a:p>
            <a:pPr algn="ctr"/>
            <a:r>
              <a:rPr lang="ru-RU" sz="1600" dirty="0" smtClean="0"/>
              <a:t>На 01.05.2019г. (Кетовский район)</a:t>
            </a:r>
            <a:endParaRPr lang="ru-RU" sz="1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0940" y="1154532"/>
            <a:ext cx="6264696" cy="161726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Трудоустроены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168 человек, </a:t>
            </a: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 числе: 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инвалиды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7;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выпускники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1;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родители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имеющие несовершеннолетних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–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42;</a:t>
            </a: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испытывающие трудности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1.</a:t>
            </a: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0127" y="2915816"/>
            <a:ext cx="6284987" cy="115212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Трудоустроено на временные и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общественные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школьники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62;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безработные граждане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0.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2274" y="4211960"/>
            <a:ext cx="6280695" cy="172819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Оказано государственных услуг: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Профориентация –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258 гражданам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(услуг –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283);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Психологическая поддержка -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гражданам (услуг –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49);</a:t>
            </a: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адаптация –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 гражданам (услуг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48);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7 граждан (10 консультаций)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работодателей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(74 консультации)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9842" y="6179393"/>
            <a:ext cx="6224114" cy="110725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приступило к профессиональному обучению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В том числе: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 безработных граждан;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женщины в отпуске по уходу за ребенком до 3-х лет.</a:t>
            </a: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8104</TotalTime>
  <Words>1005</Words>
  <Application>Microsoft Office PowerPoint</Application>
  <PresentationFormat>Экран (4:3)</PresentationFormat>
  <Paragraphs>357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chernovol</dc:creator>
  <cp:lastModifiedBy>Faleva</cp:lastModifiedBy>
  <cp:revision>500</cp:revision>
  <cp:lastPrinted>2018-07-11T09:04:29Z</cp:lastPrinted>
  <dcterms:created xsi:type="dcterms:W3CDTF">2017-06-23T05:32:50Z</dcterms:created>
  <dcterms:modified xsi:type="dcterms:W3CDTF">2019-05-07T10:21:12Z</dcterms:modified>
</cp:coreProperties>
</file>