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66" r:id="rId4"/>
    <p:sldId id="265" r:id="rId5"/>
    <p:sldId id="296" r:id="rId6"/>
    <p:sldId id="297" r:id="rId7"/>
    <p:sldId id="298" r:id="rId8"/>
    <p:sldId id="299" r:id="rId9"/>
    <p:sldId id="300" r:id="rId10"/>
    <p:sldId id="293" r:id="rId11"/>
    <p:sldId id="315" r:id="rId12"/>
    <p:sldId id="316" r:id="rId13"/>
    <p:sldId id="301" r:id="rId14"/>
    <p:sldId id="302" r:id="rId15"/>
    <p:sldId id="304" r:id="rId16"/>
    <p:sldId id="305" r:id="rId17"/>
    <p:sldId id="306" r:id="rId18"/>
    <p:sldId id="294" r:id="rId19"/>
    <p:sldId id="295" r:id="rId20"/>
    <p:sldId id="310" r:id="rId21"/>
    <p:sldId id="308" r:id="rId22"/>
    <p:sldId id="311" r:id="rId23"/>
    <p:sldId id="290" r:id="rId24"/>
    <p:sldId id="286" r:id="rId25"/>
    <p:sldId id="307" r:id="rId26"/>
    <p:sldId id="313" r:id="rId27"/>
    <p:sldId id="277" r:id="rId28"/>
    <p:sldId id="309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56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28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00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72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1900" autoAdjust="0"/>
    <p:restoredTop sz="99636" autoAdjust="0"/>
  </p:normalViewPr>
  <p:slideViewPr>
    <p:cSldViewPr>
      <p:cViewPr varScale="1">
        <p:scale>
          <a:sx n="91" d="100"/>
          <a:sy n="91" d="100"/>
        </p:scale>
        <p:origin x="-77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6304A-AAF6-4834-9F3F-87C78AC7A246}" type="datetimeFigureOut">
              <a:rPr lang="ru-RU"/>
              <a:pPr>
                <a:defRPr/>
              </a:pPr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E6A634-2D48-4359-9322-A0CA54ED375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165235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811FD-AC75-45F4-A2D1-E1C29F2FA346}" type="datetimeFigureOut">
              <a:rPr lang="ru-RU"/>
              <a:pPr>
                <a:defRPr/>
              </a:pPr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E472D-12E1-4C6D-80D4-741ADCEED2E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4036559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2FD56-E696-434A-9811-0AB7324F56F1}" type="datetimeFigureOut">
              <a:rPr lang="ru-RU"/>
              <a:pPr>
                <a:defRPr/>
              </a:pPr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8E2135-C410-4C71-A284-93B2A07554A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659232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1B64-DD60-4826-808A-7828818D6461}" type="datetimeFigureOut">
              <a:rPr lang="ru-RU"/>
              <a:pPr>
                <a:defRPr/>
              </a:pPr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D1D3D-3A3B-4CCA-B1F1-166880555FF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954993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A464C-CD1B-4F09-9618-5C68DF788A2F}" type="datetimeFigureOut">
              <a:rPr lang="ru-RU"/>
              <a:pPr>
                <a:defRPr/>
              </a:pPr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4BE061-441F-4F01-A2F8-9853F4FD08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33167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2548D-58A0-4FD7-BBA0-D550590A88D4}" type="datetimeFigureOut">
              <a:rPr lang="ru-RU"/>
              <a:pPr>
                <a:defRPr/>
              </a:pPr>
              <a:t>24.04.2020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D78694-2701-43DF-8C13-A8C6A7C38EE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828322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572BC-5FC7-4CD8-81CD-3D065ACA5A4F}" type="datetimeFigureOut">
              <a:rPr lang="ru-RU"/>
              <a:pPr>
                <a:defRPr/>
              </a:pPr>
              <a:t>24.04.2020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7A8B6-978D-4CC8-BB40-189D913F376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82243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F1FEA-8D2C-4F10-8F31-7226D35FC5B8}" type="datetimeFigureOut">
              <a:rPr lang="ru-RU"/>
              <a:pPr>
                <a:defRPr/>
              </a:pPr>
              <a:t>24.04.2020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178F16-F13B-49B4-B1EA-4256551DEF2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4072350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C17C7-ECBC-47D7-90D0-2609A07246AC}" type="datetimeFigureOut">
              <a:rPr lang="ru-RU"/>
              <a:pPr>
                <a:defRPr/>
              </a:pPr>
              <a:t>24.04.2020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D0DB75-BD03-457B-A468-047B0069AC8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779327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FEBA8-3BBE-497E-9671-A0023571218A}" type="datetimeFigureOut">
              <a:rPr lang="ru-RU"/>
              <a:pPr>
                <a:defRPr/>
              </a:pPr>
              <a:t>24.04.2020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F94A00-E458-4477-8C7C-E2C53D5D6A8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4005238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45" indent="0">
              <a:buNone/>
              <a:defRPr sz="2800"/>
            </a:lvl2pPr>
            <a:lvl3pPr marL="914290" indent="0">
              <a:buNone/>
              <a:defRPr sz="2400"/>
            </a:lvl3pPr>
            <a:lvl4pPr marL="1371435" indent="0">
              <a:buNone/>
              <a:defRPr sz="2000"/>
            </a:lvl4pPr>
            <a:lvl5pPr marL="1828581" indent="0">
              <a:buNone/>
              <a:defRPr sz="2000"/>
            </a:lvl5pPr>
            <a:lvl6pPr marL="2285726" indent="0">
              <a:buNone/>
              <a:defRPr sz="2000"/>
            </a:lvl6pPr>
            <a:lvl7pPr marL="2742871" indent="0">
              <a:buNone/>
              <a:defRPr sz="2000"/>
            </a:lvl7pPr>
            <a:lvl8pPr marL="3200016" indent="0">
              <a:buNone/>
              <a:defRPr sz="2000"/>
            </a:lvl8pPr>
            <a:lvl9pPr marL="3657161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B7A61-2343-49D8-93E1-6FEA6E12E1D8}" type="datetimeFigureOut">
              <a:rPr lang="ru-RU"/>
              <a:pPr>
                <a:defRPr/>
              </a:pPr>
              <a:t>24.04.2020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9566EF-C9B7-45DB-9801-4FC1E481EB8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539454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A67E20-D414-4396-A71B-4BF51430B178}" type="datetimeFigureOut">
              <a:rPr lang="ru-RU"/>
              <a:pPr>
                <a:defRPr/>
              </a:pPr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B6E1A156-B463-4EF9-844F-91D76826904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4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29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43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58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98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3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9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4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СОКОЛОВА ЕГ\БИКО\РАЙОНЫ КО\КЕТОВ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0"/>
            <a:ext cx="8643937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285750" y="357188"/>
            <a:ext cx="86439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№1</a:t>
            </a:r>
          </a:p>
          <a:p>
            <a:pPr algn="ctr" eaLnBrk="1" hangingPunct="1"/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инвестиционных площадок – земельные участки, находящиеся в государственной (муниципальной) собственности:</a:t>
            </a:r>
          </a:p>
          <a:p>
            <a:pPr algn="ctr" eaLnBrk="1" hangingPunct="1"/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1.2) требующие проведение дополнительных мероприятий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ятиугольник 5"/>
          <p:cNvSpPr/>
          <p:nvPr/>
        </p:nvSpPr>
        <p:spPr>
          <a:xfrm>
            <a:off x="0" y="260350"/>
            <a:ext cx="4932363" cy="576263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0825" y="333375"/>
            <a:ext cx="3889375" cy="431800"/>
          </a:xfrm>
          <a:prstGeom prst="rect">
            <a:avLst/>
          </a:prstGeom>
        </p:spPr>
        <p:txBody>
          <a:bodyPr lIns="91429" tIns="45715" rIns="91429" bIns="45715" anchor="ctr"/>
          <a:lstStyle/>
          <a:p>
            <a:pPr fontAlgn="auto">
              <a:spcAft>
                <a:spcPts val="0"/>
              </a:spcAft>
              <a:defRPr/>
            </a:pPr>
            <a:r>
              <a:rPr lang="ru-RU" sz="1400" dirty="0">
                <a:latin typeface="Times New Roman" pitchFamily="18" charset="0"/>
                <a:ea typeface="+mj-ea"/>
                <a:cs typeface="Times New Roman" pitchFamily="18" charset="0"/>
              </a:rPr>
              <a:t>Курганская область, Кетовский район,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с. Введенское, </a:t>
            </a:r>
            <a:r>
              <a:rPr lang="ru-RU" sz="140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sz="140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Пятиугольник 7"/>
          <p:cNvSpPr/>
          <p:nvPr/>
        </p:nvSpPr>
        <p:spPr>
          <a:xfrm rot="10800000">
            <a:off x="5003800" y="260350"/>
            <a:ext cx="4140200" cy="576263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6248400" y="285750"/>
            <a:ext cx="2771775" cy="622300"/>
          </a:xfrm>
          <a:prstGeom prst="rect">
            <a:avLst/>
          </a:prstGeom>
        </p:spPr>
        <p:txBody>
          <a:bodyPr lIns="91429" tIns="45715" rIns="91429" bIns="45715">
            <a:normAutofit fontScale="92500" lnSpcReduction="20000"/>
          </a:bodyPr>
          <a:lstStyle/>
          <a:p>
            <a:pPr marL="342859" indent="-342859" algn="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</a:rPr>
              <a:t> Промышленная </a:t>
            </a:r>
            <a:r>
              <a:rPr lang="ru-RU" sz="1400" dirty="0" smtClean="0">
                <a:latin typeface="+mn-lt"/>
              </a:rPr>
              <a:t>площадка/ ЖКХ/Общественно-деловая </a:t>
            </a:r>
            <a:r>
              <a:rPr lang="ru-RU" sz="1400" dirty="0">
                <a:latin typeface="+mn-lt"/>
              </a:rPr>
              <a:t>зона/С/х назначения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143375" y="908050"/>
          <a:ext cx="4876800" cy="5483242"/>
        </p:xfrm>
        <a:graphic>
          <a:graphicData uri="http://schemas.openxmlformats.org/drawingml/2006/table">
            <a:tbl>
              <a:tblPr/>
              <a:tblGrid>
                <a:gridCol w="17002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765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016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Площадь площадки 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130000 кв.м.</a:t>
                      </a:r>
                      <a:r>
                        <a:rPr lang="ru-RU" sz="800" b="1" dirty="0" smtClean="0"/>
                        <a:t> </a:t>
                      </a:r>
                      <a:endParaRPr lang="ru-RU" sz="800" dirty="0" smtClean="0"/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19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Кадастровый номер участка/квартала  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r>
                        <a:rPr lang="ru-RU" sz="800" b="0" u="none" dirty="0" smtClean="0"/>
                        <a:t>45:08:020401:689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03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Собственник 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800" u="none" dirty="0" smtClean="0"/>
                        <a:t>Муниципальная, Администрация Введенского сельсовета</a:t>
                      </a:r>
                      <a:endParaRPr lang="ru-RU" sz="800" u="none" dirty="0"/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85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Категория земель</a:t>
                      </a: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800" u="none" dirty="0" smtClean="0"/>
                        <a:t>Земли промышленности, энергетики, транспорта, связи, радиовещания</a:t>
                      </a:r>
                      <a:endParaRPr lang="ru-RU" sz="800" u="none" dirty="0"/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11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Вид разрешенного использования 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dirty="0" smtClean="0"/>
                        <a:t>Для размещения завода по переработке мусора и выработке тепловой энергии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571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Функциональная зона (ГП)</a:t>
                      </a: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Сельскохозяйственные угодья</a:t>
                      </a: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Территориальная зона (ПЗЗ)</a:t>
                      </a: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Сельскохозяйственные угодья</a:t>
                      </a:r>
                    </a:p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453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Основные виды разрешенного использования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пашни, сенокосы, пастбища, залежи, земли, занятые многолетними насаждениями (садами, виноградниками и другими)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7858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Электроснабжение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Технологическая возможность электроснабжения земельного участка имеется. Информация о плате за подключение будет установлена после оформления заявки на технологическое присоединение к электрическим сетям и заключения Договора о технологическом присоединении.  Электросети расположены  в 3-х км. от участка.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7858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Газоснабжение 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Технологическая возможность  газоснабжения земельного участка имеется. Окончательный источник газоснабжения и точка подключения будут определены после предоставления информации о максимальном часовом расходе газа объекта капитального строительства. Газовые сети расположены в 3-х км. от участка.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603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Водоснабжение 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отсутствует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492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Водоотведение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отсутствует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143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Подъездные пути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Грунтовая дорога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905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Стоимость аренды/выкупа земельного участка, руб. 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Кадастровая стоимость 20913, 1 тыс. руб.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905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Необходимые мероприятия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Требуется внесение изменений  в ПЗЗ Введенского сельсовета. Публичные слушания назначены на 25 декабря 2019 года. 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97" name="TextBox 1"/>
          <p:cNvSpPr txBox="1">
            <a:spLocks noChangeArrowheads="1"/>
          </p:cNvSpPr>
          <p:nvPr/>
        </p:nvSpPr>
        <p:spPr bwMode="auto">
          <a:xfrm rot="-2113117">
            <a:off x="703263" y="2033588"/>
            <a:ext cx="2520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latin typeface="Calibri" panose="020F0502020204030204" pitchFamily="34" charset="0"/>
              </a:rPr>
              <a:t>Фото участка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643314"/>
            <a:ext cx="3574723" cy="278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ятиугольник 5"/>
          <p:cNvSpPr/>
          <p:nvPr/>
        </p:nvSpPr>
        <p:spPr>
          <a:xfrm>
            <a:off x="0" y="260350"/>
            <a:ext cx="4932363" cy="576263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0825" y="333375"/>
            <a:ext cx="3889375" cy="431800"/>
          </a:xfrm>
          <a:prstGeom prst="rect">
            <a:avLst/>
          </a:prstGeom>
        </p:spPr>
        <p:txBody>
          <a:bodyPr lIns="91429" tIns="45715" rIns="91429" bIns="45715" anchor="ctr"/>
          <a:lstStyle/>
          <a:p>
            <a:pPr fontAlgn="auto">
              <a:spcAft>
                <a:spcPts val="0"/>
              </a:spcAft>
              <a:defRPr/>
            </a:pPr>
            <a:r>
              <a:rPr lang="ru-RU" sz="1400" dirty="0">
                <a:latin typeface="Times New Roman" pitchFamily="18" charset="0"/>
                <a:ea typeface="+mj-ea"/>
                <a:cs typeface="Times New Roman" pitchFamily="18" charset="0"/>
              </a:rPr>
              <a:t>Курганская область, Кетовский район,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Колташёво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в границах ТОО «Прогресс»</a:t>
            </a:r>
            <a:endParaRPr lang="ru-RU" sz="140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Пятиугольник 7"/>
          <p:cNvSpPr/>
          <p:nvPr/>
        </p:nvSpPr>
        <p:spPr>
          <a:xfrm rot="10800000">
            <a:off x="5003800" y="260350"/>
            <a:ext cx="4140200" cy="576263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6248400" y="285750"/>
            <a:ext cx="2771775" cy="622300"/>
          </a:xfrm>
          <a:prstGeom prst="rect">
            <a:avLst/>
          </a:prstGeom>
        </p:spPr>
        <p:txBody>
          <a:bodyPr lIns="91429" tIns="45715" rIns="91429" bIns="45715">
            <a:normAutofit fontScale="92500" lnSpcReduction="20000"/>
          </a:bodyPr>
          <a:lstStyle/>
          <a:p>
            <a:pPr marL="342859" indent="-342859" algn="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</a:rPr>
              <a:t> Промышленная </a:t>
            </a:r>
            <a:r>
              <a:rPr lang="ru-RU" sz="1400" dirty="0" smtClean="0">
                <a:latin typeface="+mn-lt"/>
              </a:rPr>
              <a:t>площадка/ ЖКХ/Общественно-деловая </a:t>
            </a:r>
            <a:r>
              <a:rPr lang="ru-RU" sz="1400" dirty="0">
                <a:latin typeface="+mn-lt"/>
              </a:rPr>
              <a:t>зона/С/х назначения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143375" y="908050"/>
          <a:ext cx="4876800" cy="5493725"/>
        </p:xfrm>
        <a:graphic>
          <a:graphicData uri="http://schemas.openxmlformats.org/drawingml/2006/table">
            <a:tbl>
              <a:tblPr/>
              <a:tblGrid>
                <a:gridCol w="17002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765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016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Площадь площадки 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196000 кв.м.</a:t>
                      </a:r>
                      <a:r>
                        <a:rPr lang="ru-RU" sz="800" b="1" dirty="0" smtClean="0"/>
                        <a:t> </a:t>
                      </a:r>
                      <a:endParaRPr lang="ru-RU" sz="800" dirty="0" smtClean="0"/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19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Кадастровый номер участка/квартала  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r>
                        <a:rPr lang="ru-RU" sz="800" b="0" u="none" dirty="0" smtClean="0"/>
                        <a:t>45:08:010801:14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03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Собственник 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800" u="none" dirty="0" smtClean="0"/>
                        <a:t>Муниципальная, Администрация </a:t>
                      </a:r>
                      <a:r>
                        <a:rPr lang="ru-RU" sz="800" u="none" dirty="0" err="1" smtClean="0"/>
                        <a:t>Колташёвского</a:t>
                      </a:r>
                      <a:r>
                        <a:rPr lang="ru-RU" sz="800" u="none" dirty="0" smtClean="0"/>
                        <a:t> сельсовета</a:t>
                      </a:r>
                      <a:endParaRPr lang="ru-RU" sz="800" u="none" dirty="0"/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85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Категория земель</a:t>
                      </a: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800" u="none" dirty="0" smtClean="0"/>
                        <a:t>Земли сельскохозяйственного назначения</a:t>
                      </a:r>
                      <a:endParaRPr lang="ru-RU" sz="800" u="none" dirty="0"/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11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Вид разрешенного использования 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dirty="0" smtClean="0"/>
                        <a:t>Для ведения крестьянского (фермерского) хозяйства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571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Функциональная зона (ГП)</a:t>
                      </a: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Лесной фонд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Территориальная зона (ПЗЗ)</a:t>
                      </a: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Зона земель запаса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85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Основные виды разрешенного использования</a:t>
                      </a: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Запас (код 12.3), Отсутствие хозяйственной деятельности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77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Электроснабжение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Технологическая возможность электроснабжения земельного участка имеется. Информация о плате за подключение будет установлена после оформления заявки на технологическое присоединение к электрическим сетям и заключения Договора о технологическом присоединении.  Электросети расположены  200 м. от участка.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6429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Газоснабжение 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Технологическая возможность  газоснабжения земельного участка имеется. Окончательный источник газоснабжения и точка подключения будут определены после предоставления информации о максимальном часовом расходе газа объекта капитального строительства. Газовые сети расположены в 400 м. от участка.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603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Водоснабжение 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отсутствует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423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Водоотведение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отсутствует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143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Подъездные пути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Грунтовая дорога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857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Стоимость аренды/выкупа земельного участка, руб. 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Кадастровая стоимость 862400,0 тыс. руб.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905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Необходимые мероприятия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Требуется внесение изменений в ГП и ПЗЗ </a:t>
                      </a:r>
                      <a:r>
                        <a:rPr lang="ru-RU" sz="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Колташевского</a:t>
                      </a:r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сельсовета.</a:t>
                      </a:r>
                    </a:p>
                    <a:p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Публичные слушания были проведены 13.12.2019 г.</a:t>
                      </a:r>
                    </a:p>
                    <a:p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 основании </a:t>
                      </a: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проектной</a:t>
                      </a:r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документации дополнительно сообщаем:</a:t>
                      </a:r>
                    </a:p>
                    <a:p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Функциональная зона (ГП)</a:t>
                      </a:r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– зона сельскохозяйственного использования;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Территориальная зона (ПЗЗ) </a:t>
                      </a:r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зона сельскохозяйственного использования;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Утверждение проектной документации планируется до декабря 2020 года.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виды разрешенного использования</a:t>
                      </a:r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:растениеводство, животноводство, овощеводство, птицеводство, свиноводство </a:t>
                      </a:r>
                      <a:r>
                        <a:rPr lang="ru-RU" sz="80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 т.д.</a:t>
                      </a:r>
                      <a:endParaRPr lang="ru-RU" sz="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97" name="TextBox 1"/>
          <p:cNvSpPr txBox="1">
            <a:spLocks noChangeArrowheads="1"/>
          </p:cNvSpPr>
          <p:nvPr/>
        </p:nvSpPr>
        <p:spPr bwMode="auto">
          <a:xfrm rot="-2113117">
            <a:off x="703263" y="2033588"/>
            <a:ext cx="2520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latin typeface="Calibri" panose="020F0502020204030204" pitchFamily="34" charset="0"/>
              </a:rPr>
              <a:t>Фото участка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3357562"/>
            <a:ext cx="3429024" cy="3048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ятиугольник 5"/>
          <p:cNvSpPr/>
          <p:nvPr/>
        </p:nvSpPr>
        <p:spPr>
          <a:xfrm>
            <a:off x="0" y="260350"/>
            <a:ext cx="4932363" cy="576263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0825" y="333375"/>
            <a:ext cx="4392613" cy="431800"/>
          </a:xfrm>
          <a:prstGeom prst="rect">
            <a:avLst/>
          </a:prstGeom>
        </p:spPr>
        <p:txBody>
          <a:bodyPr lIns="91429" tIns="45715" rIns="91429" bIns="45715" anchor="ctr">
            <a:normAutofit fontScale="90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Arial" charset="0"/>
              </a:rPr>
              <a:t>Курганская область, </a:t>
            </a:r>
            <a:r>
              <a:rPr lang="ru-RU" sz="1400" dirty="0" err="1">
                <a:latin typeface="Arial" charset="0"/>
              </a:rPr>
              <a:t>Кетовский</a:t>
            </a:r>
            <a:r>
              <a:rPr lang="ru-RU" sz="1400" dirty="0">
                <a:latin typeface="Arial" charset="0"/>
              </a:rPr>
              <a:t> район, Введенский сельсовет, с. Введенское</a:t>
            </a:r>
          </a:p>
        </p:txBody>
      </p:sp>
      <p:sp>
        <p:nvSpPr>
          <p:cNvPr id="8" name="Пятиугольник 7"/>
          <p:cNvSpPr/>
          <p:nvPr/>
        </p:nvSpPr>
        <p:spPr>
          <a:xfrm rot="10800000">
            <a:off x="5003800" y="260350"/>
            <a:ext cx="4140200" cy="576263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6248400" y="285750"/>
            <a:ext cx="2771775" cy="622300"/>
          </a:xfrm>
          <a:prstGeom prst="rect">
            <a:avLst/>
          </a:prstGeom>
        </p:spPr>
        <p:txBody>
          <a:bodyPr lIns="91429" tIns="45715" rIns="91429" bIns="45715">
            <a:normAutofit fontScale="77500" lnSpcReduction="20000"/>
          </a:bodyPr>
          <a:lstStyle/>
          <a:p>
            <a:pPr marL="342859" indent="-342859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</a:rPr>
              <a:t> Промышленная площадка/Придорожный сервис/Общественно-деловая зона/С/х назначения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143372" y="928688"/>
          <a:ext cx="4830766" cy="58642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542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765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143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Площадь площадки 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119943+/-606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6" marR="8256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9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Кадастровый номер участка/квартала  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45:08:020402:139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6" marR="8256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43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Собственник 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Не определен</a:t>
                      </a:r>
                    </a:p>
                  </a:txBody>
                  <a:tcPr marL="8256" marR="8256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873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Категория земель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Земли промышленности, энергетики, транспорта, связи, радиовещания , телевидения, информатики, земли для обеспечения космической деятельности, земли обороны, безопасности и земли иного специального назначения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6" marR="8256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18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Вид разрешенного использования 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Для размещения комплекса зданий автодорожного сервиса (здание кафе, гостиничного комплекса с мотелем, здания складов, автостоянка)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6" marR="8256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18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Функциональная зона (ГП)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6" marR="8256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226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Территориальная зона (ПЗЗ)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СУ. Сельскохозяйственные угодья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6" marR="8256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9213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Основные виды разрешенного использования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пашни, сенокосы, пастбища, залежи, земли, занятые многолетними насаждениями (садами, виноградниками и другими)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Разработка</a:t>
                      </a:r>
                      <a:r>
                        <a:rPr lang="ru-RU" sz="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утверждение проекта Генерального плана и Правил землепользования и застройки территории Введенского сельсовета с возможностью внесения изменений, запланировано провести до 25.11.2019 г.</a:t>
                      </a:r>
                      <a:endParaRPr lang="ru-RU" sz="8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6" marR="8256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7698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Электроснабжение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Технологическая возможность электроснабжения земельного участка имеется. Информация о плате за подключение будет установлена после оформления заявки на технологическое присоединение к электрическим сетям и заключения Договора о технологическом присоединении. 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6" marR="8256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486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Газоснабжение 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Расположен вдоль территории участка, диаметр 500 , давление 50 мПа (50 кг на кв.м.)</a:t>
                      </a:r>
                    </a:p>
                  </a:txBody>
                  <a:tcPr marL="8256" marR="8256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926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Водоснабжение 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отсутствует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700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effectLst/>
                        </a:rPr>
                        <a:t>Водоотведение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Отсутствует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700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Подъездные пути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Имеется , асфальтовое</a:t>
                      </a:r>
                      <a:r>
                        <a:rPr lang="ru-RU" sz="8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покрытие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054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</a:rPr>
                        <a:t>Стоимость аренды/выкупа земельного участка, руб.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Кадастровая стоимость 42073605,54 руб.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4543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Необходимые мероприятия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Смена ПЗЗ (8 месяцев). Разработка генерального плана,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рамках которого будет территориальная зона приведена в соответствие с видом разрешенного использования.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12344" name="Рисунок 8" descr="рисунок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143375"/>
            <a:ext cx="3538538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45" name="Picture 58" descr="C:\Documents and Settings\СЗСЖКХ\Рабочий стол\IMG_60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285875"/>
            <a:ext cx="36195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ятиугольник 5"/>
          <p:cNvSpPr/>
          <p:nvPr/>
        </p:nvSpPr>
        <p:spPr>
          <a:xfrm>
            <a:off x="142875" y="260350"/>
            <a:ext cx="4789488" cy="576263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0825" y="333375"/>
            <a:ext cx="3889375" cy="431800"/>
          </a:xfrm>
          <a:prstGeom prst="rect">
            <a:avLst/>
          </a:prstGeom>
        </p:spPr>
        <p:txBody>
          <a:bodyPr lIns="91429" tIns="45715" rIns="91429" bIns="45715" anchor="ctr">
            <a:normAutofit fontScale="75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400" dirty="0">
                <a:latin typeface="+mn-lt"/>
                <a:ea typeface="+mj-ea"/>
                <a:cs typeface="+mj-cs"/>
              </a:rPr>
              <a:t>Курганская область, Кетовский район, </a:t>
            </a:r>
            <a:r>
              <a:rPr lang="ru-RU" sz="1400" dirty="0" err="1">
                <a:latin typeface="+mn-lt"/>
                <a:ea typeface="+mj-ea"/>
                <a:cs typeface="+mj-cs"/>
              </a:rPr>
              <a:t>Большечаусовский</a:t>
            </a:r>
            <a:r>
              <a:rPr lang="ru-RU" sz="1400" dirty="0">
                <a:latin typeface="+mn-lt"/>
                <a:ea typeface="+mj-ea"/>
                <a:cs typeface="+mj-cs"/>
              </a:rPr>
              <a:t> сельсовет, 266 км трассы «Байкал» М-51 </a:t>
            </a:r>
          </a:p>
        </p:txBody>
      </p:sp>
      <p:sp>
        <p:nvSpPr>
          <p:cNvPr id="8" name="Пятиугольник 7"/>
          <p:cNvSpPr/>
          <p:nvPr/>
        </p:nvSpPr>
        <p:spPr>
          <a:xfrm rot="10800000">
            <a:off x="5003800" y="260350"/>
            <a:ext cx="3997325" cy="576263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6248400" y="285750"/>
            <a:ext cx="2771775" cy="622300"/>
          </a:xfrm>
          <a:prstGeom prst="rect">
            <a:avLst/>
          </a:prstGeom>
        </p:spPr>
        <p:txBody>
          <a:bodyPr lIns="91429" tIns="45715" rIns="91429" bIns="45715">
            <a:normAutofit fontScale="77500" lnSpcReduction="20000"/>
          </a:bodyPr>
          <a:lstStyle/>
          <a:p>
            <a:pPr marL="342859" indent="-342859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</a:rPr>
              <a:t> Промышленная площадка/Придорожный сервис/Общественно-деловая зона/С/х назначения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189413" y="1143000"/>
          <a:ext cx="4830762" cy="55706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542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7655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017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Площадь площадки 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 </a:t>
                      </a:r>
                      <a:r>
                        <a:rPr lang="ru-RU" sz="800" dirty="0" smtClean="0">
                          <a:effectLst/>
                          <a:latin typeface="+mn-lt"/>
                        </a:rPr>
                        <a:t>9996+/-70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10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Кадастровый номер участка/квартала  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 </a:t>
                      </a:r>
                      <a:r>
                        <a:rPr lang="ru-RU" sz="800" dirty="0" smtClean="0">
                          <a:effectLst/>
                          <a:latin typeface="+mn-lt"/>
                        </a:rPr>
                        <a:t>45:08:012604:12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13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Собственник 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 определен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112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Категория земель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Земли промышленности, энергетики, транспорта, связи, радиовещания , телевидения, информатики, земли для обеспечения космической деятельности, земли обороны, безопасности и земли иного специального назначения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42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Вид разрешенного использования 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+mn-lt"/>
                        </a:rPr>
                        <a:t>Для размещения АЗС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789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Функциональная зона (ГП)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82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Территориальная зона (ПЗЗ)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СУ. Сельскохозяйственные угодья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8616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Основные виды разрешенного использования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пашни, сенокосы, пастбища, залежи, земли, занятые многолетними насаждениями (садами, виноградниками и другими)</a:t>
                      </a:r>
                    </a:p>
                    <a:p>
                      <a:pPr marL="0" marR="0" indent="0" algn="l" defTabSz="914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Разработка</a:t>
                      </a:r>
                      <a:r>
                        <a:rPr lang="ru-RU" sz="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утверждение проекта Генерального плана и Правил землепользования и застройки территории </a:t>
                      </a:r>
                      <a:r>
                        <a:rPr lang="ru-RU" sz="8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Большечаусовского</a:t>
                      </a:r>
                      <a:r>
                        <a:rPr lang="ru-RU" sz="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сельсовета с возможностью внесения изменений, запланировано провести до 25.11.2019 г.</a:t>
                      </a:r>
                      <a:endParaRPr lang="ru-RU" sz="8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9142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Электроснабжение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Технологическая возможность электроснабжения земельного участка имеется. Информация о плате за подключение будет установлена после оформления заявки на технологическое присоединение к электрическим сетям и заключения Договора о технологическом присоединении.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Расстояние до точки</a:t>
                      </a:r>
                      <a:r>
                        <a:rPr lang="ru-RU" sz="8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технологического присоединения 50  м.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888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Газоснабжение 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Имеется, расстояние до точки</a:t>
                      </a:r>
                      <a:r>
                        <a:rPr lang="ru-RU" sz="8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технологического присоединения 250  м.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058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Водоснабжение 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отсутствует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3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effectLst/>
                        </a:rPr>
                        <a:t>Водоотведение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отсутствует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232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Подъездные пути</a:t>
                      </a:r>
                      <a:endParaRPr lang="ru-RU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Асфальтовое покрытие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876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Стоимость аренды/выкупа земельного участка, руб. 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Кадастровая стоимость земельного участка 3506396,88 руб.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4274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Необходимые мероприятия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Смена ПЗЗ (до 25.11.2019 г.)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Разработка генерального плана,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рамках которого будет территориальная зона приведена в соответствие с видом разрешенного использования.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13368" name="Рисунок 8" descr="Безымянный4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143375"/>
            <a:ext cx="3357563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69" name="Picture 57" descr="C:\Documents and Settings\СЗСЖКХ\Рабочий стол\DSCN56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071563"/>
            <a:ext cx="3592513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ятиугольник 5"/>
          <p:cNvSpPr/>
          <p:nvPr/>
        </p:nvSpPr>
        <p:spPr>
          <a:xfrm>
            <a:off x="0" y="260350"/>
            <a:ext cx="4932363" cy="576263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0825" y="333375"/>
            <a:ext cx="3889375" cy="431800"/>
          </a:xfrm>
          <a:prstGeom prst="rect">
            <a:avLst/>
          </a:prstGeom>
        </p:spPr>
        <p:txBody>
          <a:bodyPr lIns="91429" tIns="45715" rIns="91429" bIns="45715" anchor="ctr">
            <a:normAutofit fontScale="90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400" dirty="0">
                <a:latin typeface="+mn-lt"/>
                <a:ea typeface="+mj-ea"/>
                <a:cs typeface="+mj-cs"/>
              </a:rPr>
              <a:t>Курганская область, </a:t>
            </a:r>
            <a:r>
              <a:rPr lang="ru-RU" sz="1400" dirty="0" err="1">
                <a:latin typeface="+mn-lt"/>
                <a:ea typeface="+mj-ea"/>
                <a:cs typeface="+mj-cs"/>
              </a:rPr>
              <a:t>Кетовский</a:t>
            </a:r>
            <a:r>
              <a:rPr lang="ru-RU" sz="1400" dirty="0">
                <a:latin typeface="+mn-lt"/>
                <a:ea typeface="+mj-ea"/>
                <a:cs typeface="+mj-cs"/>
              </a:rPr>
              <a:t> район, </a:t>
            </a:r>
            <a:r>
              <a:rPr lang="ru-RU" sz="1400" dirty="0" err="1">
                <a:latin typeface="+mn-lt"/>
                <a:ea typeface="+mj-ea"/>
                <a:cs typeface="+mj-cs"/>
              </a:rPr>
              <a:t>Менщиковский</a:t>
            </a:r>
            <a:r>
              <a:rPr lang="ru-RU" sz="1400" dirty="0">
                <a:latin typeface="+mn-lt"/>
                <a:ea typeface="+mj-ea"/>
                <a:cs typeface="+mj-cs"/>
              </a:rPr>
              <a:t> сельсовет, д. </a:t>
            </a:r>
            <a:r>
              <a:rPr lang="ru-RU" sz="1400" dirty="0" err="1">
                <a:latin typeface="+mn-lt"/>
                <a:ea typeface="+mj-ea"/>
                <a:cs typeface="+mj-cs"/>
              </a:rPr>
              <a:t>Галишово</a:t>
            </a:r>
            <a:endParaRPr lang="ru-RU" sz="1400" dirty="0">
              <a:latin typeface="+mn-lt"/>
              <a:ea typeface="+mj-ea"/>
              <a:cs typeface="+mj-cs"/>
            </a:endParaRPr>
          </a:p>
        </p:txBody>
      </p:sp>
      <p:sp>
        <p:nvSpPr>
          <p:cNvPr id="8" name="Пятиугольник 7"/>
          <p:cNvSpPr/>
          <p:nvPr/>
        </p:nvSpPr>
        <p:spPr>
          <a:xfrm rot="10800000">
            <a:off x="5003800" y="260350"/>
            <a:ext cx="4140200" cy="576263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6248400" y="285750"/>
            <a:ext cx="2771775" cy="622300"/>
          </a:xfrm>
          <a:prstGeom prst="rect">
            <a:avLst/>
          </a:prstGeom>
        </p:spPr>
        <p:txBody>
          <a:bodyPr lIns="91429" tIns="45715" rIns="91429" bIns="45715">
            <a:normAutofit fontScale="77500" lnSpcReduction="20000"/>
          </a:bodyPr>
          <a:lstStyle/>
          <a:p>
            <a:pPr marL="342859" indent="-342859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</a:rPr>
              <a:t> Промышленная площадка/Придорожный сервис/Общественно-деловая зона/С/х назначения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214813" y="928688"/>
          <a:ext cx="4759325" cy="56753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297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2957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018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+mn-lt"/>
                        </a:rPr>
                        <a:t>Площадь площадки </a:t>
                      </a:r>
                      <a:endParaRPr lang="ru-RU" sz="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 </a:t>
                      </a:r>
                      <a:r>
                        <a:rPr lang="ru-RU" sz="800" dirty="0" smtClean="0">
                          <a:effectLst/>
                          <a:latin typeface="+mn-lt"/>
                        </a:rPr>
                        <a:t>300000 кв.м</a:t>
                      </a:r>
                      <a:r>
                        <a:rPr lang="ru-RU" sz="800" dirty="0">
                          <a:effectLst/>
                          <a:latin typeface="+mn-lt"/>
                        </a:rPr>
                        <a:t>.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11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+mn-lt"/>
                        </a:rPr>
                        <a:t>Кадастровый номер участка/квартала  </a:t>
                      </a:r>
                      <a:endParaRPr lang="ru-RU" sz="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 </a:t>
                      </a:r>
                      <a:r>
                        <a:rPr lang="ru-RU" sz="800" dirty="0" smtClean="0">
                          <a:effectLst/>
                          <a:latin typeface="+mn-lt"/>
                        </a:rPr>
                        <a:t>не определен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86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+mn-lt"/>
                        </a:rPr>
                        <a:t>Собственник </a:t>
                      </a:r>
                      <a:endParaRPr lang="ru-RU" sz="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+mn-lt"/>
                        </a:rPr>
                        <a:t>земельный </a:t>
                      </a:r>
                      <a:r>
                        <a:rPr lang="ru-RU" sz="800" dirty="0">
                          <a:effectLst/>
                          <a:latin typeface="+mn-lt"/>
                        </a:rPr>
                        <a:t>участок, государственная собственность на который не разграничена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98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+mn-lt"/>
                        </a:rPr>
                        <a:t>Категория земель</a:t>
                      </a:r>
                      <a:endParaRPr lang="ru-RU" sz="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+mn-lt"/>
                        </a:rPr>
                        <a:t>земли </a:t>
                      </a:r>
                      <a:r>
                        <a:rPr lang="ru-RU" sz="800" dirty="0">
                          <a:effectLst/>
                          <a:latin typeface="+mn-lt"/>
                        </a:rPr>
                        <a:t>населенных пунктов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71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+mn-lt"/>
                        </a:rPr>
                        <a:t>Вид разрешенного использования </a:t>
                      </a:r>
                      <a:endParaRPr lang="ru-RU" sz="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 определен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789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Функциональная зона (ГП)</a:t>
                      </a:r>
                      <a:endParaRPr lang="ru-RU" sz="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72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Территориальная зона (ПЗЗ)</a:t>
                      </a:r>
                      <a:endParaRPr lang="ru-RU" sz="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П-2. Зона производственных объектов </a:t>
                      </a:r>
                      <a:r>
                        <a:rPr lang="en-US" sz="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  <a:r>
                        <a:rPr lang="ru-RU" sz="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класса опасности (санитарно-защитная зона 50 метров)</a:t>
                      </a: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3665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Основные виды разрешенного использования</a:t>
                      </a:r>
                      <a:endParaRPr lang="ru-RU" sz="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Коммунальное</a:t>
                      </a:r>
                      <a:r>
                        <a:rPr lang="en-US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обслуживание</a:t>
                      </a:r>
                      <a:r>
                        <a:rPr lang="en-US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(</a:t>
                      </a:r>
                      <a:r>
                        <a:rPr lang="en-US" sz="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код</a:t>
                      </a:r>
                      <a:r>
                        <a:rPr lang="en-US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3.1)</a:t>
                      </a:r>
                      <a:endParaRPr lang="ru-RU" sz="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Рынки</a:t>
                      </a:r>
                      <a:r>
                        <a:rPr lang="en-US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код</a:t>
                      </a:r>
                      <a:r>
                        <a:rPr lang="en-US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4.3)</a:t>
                      </a:r>
                      <a:endParaRPr lang="ru-RU" sz="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Легкая промышленность </a:t>
                      </a:r>
                      <a:r>
                        <a:rPr lang="en-US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код</a:t>
                      </a:r>
                      <a:r>
                        <a:rPr lang="en-US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6.3)</a:t>
                      </a:r>
                      <a:endParaRPr lang="ru-RU" sz="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Сооружения по временному хранению, распределению и перевалке грузов (код 6.9)</a:t>
                      </a:r>
                    </a:p>
                    <a:p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Обеспечение внутреннего правопорядка </a:t>
                      </a:r>
                      <a:r>
                        <a:rPr lang="en-US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код</a:t>
                      </a:r>
                      <a:r>
                        <a:rPr lang="en-US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8.3)</a:t>
                      </a:r>
                      <a:endParaRPr lang="ru-RU" sz="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Разработка</a:t>
                      </a:r>
                      <a:r>
                        <a:rPr lang="ru-RU" sz="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утверждение проекта Генерального плана и Правил землепользования и застройки территории </a:t>
                      </a:r>
                      <a:r>
                        <a:rPr lang="ru-RU" sz="8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Менщиковского</a:t>
                      </a:r>
                      <a:r>
                        <a:rPr lang="ru-RU" sz="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сельсовета с возможностью внесения изменений, запланировано провести до 25.11.2019 г.</a:t>
                      </a:r>
                      <a:endParaRPr lang="ru-RU" sz="8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sz="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913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+mn-lt"/>
                        </a:rPr>
                        <a:t>Электроснабжение</a:t>
                      </a:r>
                      <a:endParaRPr lang="ru-RU" sz="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 </a:t>
                      </a:r>
                      <a:r>
                        <a:rPr lang="ru-RU" sz="800" dirty="0" smtClean="0">
                          <a:effectLst/>
                          <a:latin typeface="+mn-lt"/>
                        </a:rPr>
                        <a:t>имеется, </a:t>
                      </a:r>
                      <a:r>
                        <a:rPr lang="ru-RU" sz="8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</a:t>
                      </a:r>
                      <a:r>
                        <a:rPr lang="ru-RU" sz="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асстояние до точки</a:t>
                      </a:r>
                      <a:r>
                        <a:rPr lang="ru-RU" sz="8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технологического присоединения 1 км.</a:t>
                      </a:r>
                      <a:endParaRPr lang="ru-RU" sz="8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572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+mn-lt"/>
                        </a:rPr>
                        <a:t>Газоснабжение </a:t>
                      </a:r>
                      <a:endParaRPr lang="ru-RU" sz="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 </a:t>
                      </a:r>
                      <a:r>
                        <a:rPr lang="ru-RU" sz="800" dirty="0" smtClean="0">
                          <a:effectLst/>
                          <a:latin typeface="+mn-lt"/>
                        </a:rPr>
                        <a:t>отсутствует, газификация населенного пункта запланирована</a:t>
                      </a:r>
                      <a:r>
                        <a:rPr lang="ru-RU" sz="800" baseline="0" dirty="0" smtClean="0">
                          <a:effectLst/>
                          <a:latin typeface="+mn-lt"/>
                        </a:rPr>
                        <a:t> в 2020 году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427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+mn-lt"/>
                        </a:rPr>
                        <a:t>Водоснабжение </a:t>
                      </a:r>
                      <a:endParaRPr lang="ru-RU" sz="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отсутствует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143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effectLst/>
                          <a:latin typeface="+mn-lt"/>
                        </a:rPr>
                        <a:t>Водоотведение</a:t>
                      </a:r>
                      <a:endParaRPr lang="ru-RU" sz="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 </a:t>
                      </a:r>
                      <a:r>
                        <a:rPr lang="ru-RU" sz="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отсутствует</a:t>
                      </a: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143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+mn-lt"/>
                        </a:rPr>
                        <a:t>Подъездные пути</a:t>
                      </a:r>
                      <a:endParaRPr lang="ru-RU" sz="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 обеспечены грунтовым покрытием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743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Стоимость аренды/выкупа земельного участка, руб. 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 определена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995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Необходимые мероприятия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Корректировка ПЗЗ (срок – 5 месяцев)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Разработка генерального плана,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рамках которого будет территориальная зона приведена в соответствие с видом разрешенного использования.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0" y="6072188"/>
          <a:ext cx="3973513" cy="487362"/>
        </p:xfrm>
        <a:graphic>
          <a:graphicData uri="http://schemas.openxmlformats.org/drawingml/2006/table">
            <a:tbl>
              <a:tblPr/>
              <a:tblGrid>
                <a:gridCol w="5161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8560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3125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4047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24642"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 водопровод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водоотведение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7632"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 электроснабжение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 газопровод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5088"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 границы земельного участка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414" name="Line 260"/>
          <p:cNvSpPr>
            <a:spLocks noChangeShapeType="1"/>
          </p:cNvSpPr>
          <p:nvPr/>
        </p:nvSpPr>
        <p:spPr bwMode="auto">
          <a:xfrm>
            <a:off x="71438" y="6143625"/>
            <a:ext cx="431800" cy="0"/>
          </a:xfrm>
          <a:prstGeom prst="line">
            <a:avLst/>
          </a:prstGeom>
          <a:noFill/>
          <a:ln w="25400">
            <a:solidFill>
              <a:srgbClr val="006FC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ru-RU"/>
          </a:p>
        </p:txBody>
      </p:sp>
      <p:sp>
        <p:nvSpPr>
          <p:cNvPr id="14415" name="Line 259"/>
          <p:cNvSpPr>
            <a:spLocks noChangeShapeType="1"/>
          </p:cNvSpPr>
          <p:nvPr/>
        </p:nvSpPr>
        <p:spPr bwMode="auto">
          <a:xfrm>
            <a:off x="0" y="6286500"/>
            <a:ext cx="431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ru-RU"/>
          </a:p>
        </p:txBody>
      </p:sp>
      <p:sp>
        <p:nvSpPr>
          <p:cNvPr id="14416" name="Line 257"/>
          <p:cNvSpPr>
            <a:spLocks noChangeShapeType="1"/>
          </p:cNvSpPr>
          <p:nvPr/>
        </p:nvSpPr>
        <p:spPr bwMode="auto">
          <a:xfrm>
            <a:off x="1714500" y="6143625"/>
            <a:ext cx="647700" cy="0"/>
          </a:xfrm>
          <a:prstGeom prst="line">
            <a:avLst/>
          </a:prstGeom>
          <a:noFill/>
          <a:ln w="25400">
            <a:solidFill>
              <a:srgbClr val="964605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ru-RU"/>
          </a:p>
        </p:txBody>
      </p:sp>
      <p:sp>
        <p:nvSpPr>
          <p:cNvPr id="14417" name="Line 258"/>
          <p:cNvSpPr>
            <a:spLocks noChangeShapeType="1"/>
          </p:cNvSpPr>
          <p:nvPr/>
        </p:nvSpPr>
        <p:spPr bwMode="auto">
          <a:xfrm>
            <a:off x="1714500" y="6286500"/>
            <a:ext cx="647700" cy="0"/>
          </a:xfrm>
          <a:prstGeom prst="line">
            <a:avLst/>
          </a:prstGeom>
          <a:noFill/>
          <a:ln w="254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ru-RU"/>
          </a:p>
        </p:txBody>
      </p:sp>
      <p:grpSp>
        <p:nvGrpSpPr>
          <p:cNvPr id="14418" name="Group 254"/>
          <p:cNvGrpSpPr>
            <a:grpSpLocks/>
          </p:cNvGrpSpPr>
          <p:nvPr/>
        </p:nvGrpSpPr>
        <p:grpSpPr bwMode="auto">
          <a:xfrm>
            <a:off x="1714500" y="6429375"/>
            <a:ext cx="647700" cy="73025"/>
            <a:chOff x="30" y="30"/>
            <a:chExt cx="1785" cy="330"/>
          </a:xfrm>
        </p:grpSpPr>
        <p:sp>
          <p:nvSpPr>
            <p:cNvPr id="14420" name="Rectangle 256"/>
            <p:cNvSpPr>
              <a:spLocks noChangeArrowheads="1"/>
            </p:cNvSpPr>
            <p:nvPr/>
          </p:nvSpPr>
          <p:spPr bwMode="auto">
            <a:xfrm>
              <a:off x="30" y="30"/>
              <a:ext cx="1785" cy="330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4421" name="Rectangle 255"/>
            <p:cNvSpPr>
              <a:spLocks noChangeArrowheads="1"/>
            </p:cNvSpPr>
            <p:nvPr/>
          </p:nvSpPr>
          <p:spPr bwMode="auto">
            <a:xfrm>
              <a:off x="30" y="30"/>
              <a:ext cx="1785" cy="330"/>
            </a:xfrm>
            <a:prstGeom prst="rect">
              <a:avLst/>
            </a:prstGeom>
            <a:noFill/>
            <a:ln w="38100">
              <a:solidFill>
                <a:srgbClr val="F1F1F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pic>
        <p:nvPicPr>
          <p:cNvPr id="144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000125"/>
            <a:ext cx="39671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ятиугольник 5"/>
          <p:cNvSpPr/>
          <p:nvPr/>
        </p:nvSpPr>
        <p:spPr>
          <a:xfrm>
            <a:off x="0" y="260350"/>
            <a:ext cx="4932363" cy="576263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0825" y="333375"/>
            <a:ext cx="3889375" cy="431800"/>
          </a:xfrm>
          <a:prstGeom prst="rect">
            <a:avLst/>
          </a:prstGeom>
        </p:spPr>
        <p:txBody>
          <a:bodyPr lIns="91429" tIns="45715" rIns="91429" bIns="45715" anchor="ctr">
            <a:normAutofit fontScale="90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400" dirty="0">
                <a:latin typeface="+mn-lt"/>
                <a:ea typeface="+mj-ea"/>
                <a:cs typeface="+mj-cs"/>
              </a:rPr>
              <a:t>Курганская область, </a:t>
            </a:r>
            <a:r>
              <a:rPr lang="ru-RU" sz="1400" dirty="0" err="1">
                <a:latin typeface="+mn-lt"/>
                <a:ea typeface="+mj-ea"/>
                <a:cs typeface="+mj-cs"/>
              </a:rPr>
              <a:t>Кетовский</a:t>
            </a:r>
            <a:r>
              <a:rPr lang="ru-RU" sz="1400" dirty="0">
                <a:latin typeface="+mn-lt"/>
                <a:ea typeface="+mj-ea"/>
                <a:cs typeface="+mj-cs"/>
              </a:rPr>
              <a:t> район, </a:t>
            </a:r>
            <a:r>
              <a:rPr lang="ru-RU" sz="1400" dirty="0" err="1">
                <a:latin typeface="+mn-lt"/>
                <a:ea typeface="+mj-ea"/>
                <a:cs typeface="+mj-cs"/>
              </a:rPr>
              <a:t>Колесниковский</a:t>
            </a:r>
            <a:r>
              <a:rPr lang="ru-RU" sz="1400" dirty="0">
                <a:latin typeface="+mn-lt"/>
                <a:ea typeface="+mj-ea"/>
                <a:cs typeface="+mj-cs"/>
              </a:rPr>
              <a:t> сельсовет, с. </a:t>
            </a:r>
            <a:r>
              <a:rPr lang="ru-RU" sz="1400" dirty="0" err="1">
                <a:latin typeface="+mn-lt"/>
                <a:ea typeface="+mj-ea"/>
                <a:cs typeface="+mj-cs"/>
              </a:rPr>
              <a:t>Колесниково</a:t>
            </a:r>
            <a:endParaRPr lang="ru-RU" sz="1400" dirty="0">
              <a:latin typeface="+mn-lt"/>
              <a:ea typeface="+mj-ea"/>
              <a:cs typeface="+mj-cs"/>
            </a:endParaRPr>
          </a:p>
        </p:txBody>
      </p:sp>
      <p:sp>
        <p:nvSpPr>
          <p:cNvPr id="8" name="Пятиугольник 7"/>
          <p:cNvSpPr/>
          <p:nvPr/>
        </p:nvSpPr>
        <p:spPr>
          <a:xfrm rot="10800000">
            <a:off x="5003800" y="260350"/>
            <a:ext cx="4140200" cy="576263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6248400" y="285750"/>
            <a:ext cx="2771775" cy="622300"/>
          </a:xfrm>
          <a:prstGeom prst="rect">
            <a:avLst/>
          </a:prstGeom>
        </p:spPr>
        <p:txBody>
          <a:bodyPr lIns="91429" tIns="45715" rIns="91429" bIns="45715">
            <a:normAutofit fontScale="77500" lnSpcReduction="20000"/>
          </a:bodyPr>
          <a:lstStyle/>
          <a:p>
            <a:pPr marL="342859" indent="-342859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</a:rPr>
              <a:t> Промышленная площадка/Придорожный сервис/Общественно-деловая зона/С/х назначения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214813" y="928688"/>
          <a:ext cx="4759325" cy="56245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2974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295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143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+mn-lt"/>
                        </a:rPr>
                        <a:t>Площадь площадки </a:t>
                      </a:r>
                      <a:endParaRPr lang="ru-RU" sz="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 </a:t>
                      </a:r>
                      <a:r>
                        <a:rPr lang="ru-RU" sz="800" dirty="0" smtClean="0">
                          <a:effectLst/>
                          <a:latin typeface="+mn-lt"/>
                        </a:rPr>
                        <a:t>236000кв.м</a:t>
                      </a:r>
                      <a:r>
                        <a:rPr lang="ru-RU" sz="800" dirty="0">
                          <a:effectLst/>
                          <a:latin typeface="+mn-lt"/>
                        </a:rPr>
                        <a:t>.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11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+mn-lt"/>
                        </a:rPr>
                        <a:t>Кадастровый номер участка/квартала  </a:t>
                      </a:r>
                      <a:endParaRPr lang="ru-RU" sz="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 </a:t>
                      </a:r>
                      <a:r>
                        <a:rPr lang="ru-RU" sz="800" dirty="0" smtClean="0">
                          <a:effectLst/>
                          <a:latin typeface="+mn-lt"/>
                        </a:rPr>
                        <a:t>45:08:031001:100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43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+mn-lt"/>
                        </a:rPr>
                        <a:t>Собственник </a:t>
                      </a:r>
                      <a:endParaRPr lang="ru-RU" sz="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</a:t>
                      </a:r>
                      <a:r>
                        <a:rPr lang="ru-RU" sz="8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зарегистрирован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98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+mn-lt"/>
                        </a:rPr>
                        <a:t>Категория земель</a:t>
                      </a:r>
                      <a:endParaRPr lang="ru-RU" sz="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+mn-lt"/>
                        </a:rPr>
                        <a:t>земли </a:t>
                      </a:r>
                      <a:r>
                        <a:rPr lang="ru-RU" sz="800" dirty="0">
                          <a:effectLst/>
                          <a:latin typeface="+mn-lt"/>
                        </a:rPr>
                        <a:t>населенных пунктов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48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+mn-lt"/>
                        </a:rPr>
                        <a:t>Вид разрешенного использования </a:t>
                      </a:r>
                      <a:endParaRPr lang="ru-RU" sz="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Для дачного строительства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43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Функциональная зона (ГП)</a:t>
                      </a:r>
                      <a:endParaRPr lang="ru-RU" sz="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143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Территориальная зона (ПЗЗ)</a:t>
                      </a:r>
                      <a:endParaRPr lang="ru-RU" sz="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Зона ведения садоводства, огородничества и дачного хозяйства (СХ-6)</a:t>
                      </a:r>
                      <a:endParaRPr lang="ru-RU" sz="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4386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Основные виды разрешенного использования</a:t>
                      </a:r>
                      <a:endParaRPr lang="ru-RU" sz="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Основные виды разрешенного использования:</a:t>
                      </a:r>
                    </a:p>
                    <a:p>
                      <a:r>
                        <a:rPr lang="en-US" sz="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Ведение</a:t>
                      </a:r>
                      <a:r>
                        <a:rPr lang="en-US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огородничества</a:t>
                      </a:r>
                      <a:r>
                        <a:rPr lang="en-US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Осуществление отдыха и (или) выращивание гражданами для собственных нужд сельскохозяйственных культур; Размещение хозяйственных построек, не являющихся объектами недвижимости, предназначенных для хранения инвентаря и урожая сельскохозяйственных культур</a:t>
                      </a:r>
                      <a:r>
                        <a:rPr lang="en-US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r>
                        <a:rPr lang="en-US" sz="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Ведение</a:t>
                      </a:r>
                      <a:r>
                        <a:rPr lang="en-US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садоводства</a:t>
                      </a:r>
                      <a:r>
                        <a:rPr lang="en-US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Осуществление отдыха и (или) выращивание гражданами для собственных нужд сельскохозяйственных культур; Размещение для собственных нужд садовых домов, жилых домов, хозяйственных построек и </a:t>
                      </a:r>
                      <a:r>
                        <a:rPr lang="ru-RU" sz="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гаражейм</a:t>
                      </a:r>
                      <a:r>
                        <a:rPr lang="en-US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endParaRPr lang="ru-RU" sz="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Условно разрешенные виды использования:</a:t>
                      </a:r>
                    </a:p>
                    <a:p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Магазины (Объекты капитального строительства, предназначенные для продажи товаров, торговая площадь которых составляет до 5000 кв.м)</a:t>
                      </a:r>
                    </a:p>
                    <a:p>
                      <a:pPr marL="0" marR="0" indent="0" algn="l" defTabSz="914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Разработка</a:t>
                      </a:r>
                      <a:r>
                        <a:rPr lang="ru-RU" sz="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утверждение проекта Генерального плана и Правил землепользования и застройки территории </a:t>
                      </a:r>
                      <a:r>
                        <a:rPr lang="ru-RU" sz="8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Колесниковского</a:t>
                      </a:r>
                      <a:r>
                        <a:rPr lang="ru-RU" sz="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сельсовета с возможностью внесения изменений, запланировано провести до 25.11.2019 г.</a:t>
                      </a:r>
                      <a:endParaRPr lang="ru-RU" sz="8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sz="800" dirty="0">
                        <a:latin typeface="+mn-lt"/>
                        <a:ea typeface="Times New Roman"/>
                      </a:endParaRPr>
                    </a:p>
                  </a:txBody>
                  <a:tcPr marL="68590" marR="685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143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+mn-lt"/>
                        </a:rPr>
                        <a:t>Электроснабжение</a:t>
                      </a:r>
                      <a:endParaRPr lang="ru-RU" sz="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 </a:t>
                      </a:r>
                      <a:r>
                        <a:rPr lang="ru-RU" sz="800" dirty="0" smtClean="0">
                          <a:effectLst/>
                          <a:latin typeface="+mn-lt"/>
                        </a:rPr>
                        <a:t>имеется , </a:t>
                      </a:r>
                      <a:r>
                        <a:rPr lang="ru-RU" sz="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расстояние до точки</a:t>
                      </a:r>
                      <a:r>
                        <a:rPr lang="ru-RU" sz="8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технологического присоединения 200м.</a:t>
                      </a:r>
                      <a:endParaRPr lang="ru-RU" sz="8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428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+mn-lt"/>
                        </a:rPr>
                        <a:t>Газоснабжение </a:t>
                      </a:r>
                      <a:endParaRPr lang="ru-RU" sz="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 </a:t>
                      </a:r>
                      <a:r>
                        <a:rPr lang="ru-RU" sz="800" dirty="0" smtClean="0">
                          <a:effectLst/>
                          <a:latin typeface="+mn-lt"/>
                        </a:rPr>
                        <a:t>имеется, </a:t>
                      </a:r>
                      <a:r>
                        <a:rPr lang="ru-RU" sz="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расстояние до точки</a:t>
                      </a:r>
                      <a:r>
                        <a:rPr lang="ru-RU" sz="8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технологического присоединения 300 м.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428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+mn-lt"/>
                        </a:rPr>
                        <a:t>Водоснабжение </a:t>
                      </a:r>
                      <a:endParaRPr lang="ru-RU" sz="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отсутствует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428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effectLst/>
                          <a:latin typeface="+mn-lt"/>
                        </a:rPr>
                        <a:t>Водоотведение</a:t>
                      </a:r>
                      <a:endParaRPr lang="ru-RU" sz="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 </a:t>
                      </a:r>
                      <a:r>
                        <a:rPr lang="ru-RU" sz="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отсутствует</a:t>
                      </a: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143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+mn-lt"/>
                        </a:rPr>
                        <a:t>Подъездные пути</a:t>
                      </a:r>
                      <a:endParaRPr lang="ru-RU" sz="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 обеспечены грунтовым покрытием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85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Стоимость аренды/выкупа земельного участка, руб. 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Кадастровая стоимость  929840 руб.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99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Необходимые мероприятия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Разработка генерального плана,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рамках которого будет территориальная зона приведена в соответствие с видом разрешенного использования.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42875" y="6000750"/>
          <a:ext cx="3857625" cy="722314"/>
        </p:xfrm>
        <a:graphic>
          <a:graphicData uri="http://schemas.openxmlformats.org/drawingml/2006/table">
            <a:tbl>
              <a:tblPr/>
              <a:tblGrid>
                <a:gridCol w="5011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5102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099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9554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97080"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 водопровод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водоотведение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5140"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 электроснабжение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 газопровод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0094"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 границы земельного участка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438" name="Line 260"/>
          <p:cNvSpPr>
            <a:spLocks noChangeShapeType="1"/>
          </p:cNvSpPr>
          <p:nvPr/>
        </p:nvSpPr>
        <p:spPr bwMode="auto">
          <a:xfrm>
            <a:off x="214313" y="6143625"/>
            <a:ext cx="431800" cy="0"/>
          </a:xfrm>
          <a:prstGeom prst="line">
            <a:avLst/>
          </a:prstGeom>
          <a:noFill/>
          <a:ln w="25400">
            <a:solidFill>
              <a:srgbClr val="006FC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ru-RU"/>
          </a:p>
        </p:txBody>
      </p:sp>
      <p:sp>
        <p:nvSpPr>
          <p:cNvPr id="15439" name="Line 259"/>
          <p:cNvSpPr>
            <a:spLocks noChangeShapeType="1"/>
          </p:cNvSpPr>
          <p:nvPr/>
        </p:nvSpPr>
        <p:spPr bwMode="auto">
          <a:xfrm>
            <a:off x="214313" y="6357938"/>
            <a:ext cx="431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ru-RU"/>
          </a:p>
        </p:txBody>
      </p:sp>
      <p:sp>
        <p:nvSpPr>
          <p:cNvPr id="15440" name="Line 257"/>
          <p:cNvSpPr>
            <a:spLocks noChangeShapeType="1"/>
          </p:cNvSpPr>
          <p:nvPr/>
        </p:nvSpPr>
        <p:spPr bwMode="auto">
          <a:xfrm>
            <a:off x="1857375" y="6143625"/>
            <a:ext cx="647700" cy="0"/>
          </a:xfrm>
          <a:prstGeom prst="line">
            <a:avLst/>
          </a:prstGeom>
          <a:noFill/>
          <a:ln w="25400">
            <a:solidFill>
              <a:srgbClr val="964605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ru-RU"/>
          </a:p>
        </p:txBody>
      </p:sp>
      <p:sp>
        <p:nvSpPr>
          <p:cNvPr id="15441" name="Line 258"/>
          <p:cNvSpPr>
            <a:spLocks noChangeShapeType="1"/>
          </p:cNvSpPr>
          <p:nvPr/>
        </p:nvSpPr>
        <p:spPr bwMode="auto">
          <a:xfrm>
            <a:off x="1857375" y="6357938"/>
            <a:ext cx="647700" cy="0"/>
          </a:xfrm>
          <a:prstGeom prst="line">
            <a:avLst/>
          </a:prstGeom>
          <a:noFill/>
          <a:ln w="254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ru-RU"/>
          </a:p>
        </p:txBody>
      </p:sp>
      <p:grpSp>
        <p:nvGrpSpPr>
          <p:cNvPr id="15442" name="Group 254"/>
          <p:cNvGrpSpPr>
            <a:grpSpLocks/>
          </p:cNvGrpSpPr>
          <p:nvPr/>
        </p:nvGrpSpPr>
        <p:grpSpPr bwMode="auto">
          <a:xfrm>
            <a:off x="1857375" y="6572250"/>
            <a:ext cx="647700" cy="73025"/>
            <a:chOff x="30" y="30"/>
            <a:chExt cx="1785" cy="330"/>
          </a:xfrm>
        </p:grpSpPr>
        <p:sp>
          <p:nvSpPr>
            <p:cNvPr id="15444" name="Rectangle 256"/>
            <p:cNvSpPr>
              <a:spLocks noChangeArrowheads="1"/>
            </p:cNvSpPr>
            <p:nvPr/>
          </p:nvSpPr>
          <p:spPr bwMode="auto">
            <a:xfrm>
              <a:off x="30" y="30"/>
              <a:ext cx="1785" cy="330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5445" name="Rectangle 255"/>
            <p:cNvSpPr>
              <a:spLocks noChangeArrowheads="1"/>
            </p:cNvSpPr>
            <p:nvPr/>
          </p:nvSpPr>
          <p:spPr bwMode="auto">
            <a:xfrm>
              <a:off x="30" y="30"/>
              <a:ext cx="1785" cy="330"/>
            </a:xfrm>
            <a:prstGeom prst="rect">
              <a:avLst/>
            </a:prstGeom>
            <a:noFill/>
            <a:ln w="38100">
              <a:solidFill>
                <a:srgbClr val="F1F1F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pic>
        <p:nvPicPr>
          <p:cNvPr id="154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143000"/>
            <a:ext cx="3929063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ятиугольник 5"/>
          <p:cNvSpPr/>
          <p:nvPr/>
        </p:nvSpPr>
        <p:spPr>
          <a:xfrm>
            <a:off x="0" y="260350"/>
            <a:ext cx="4932363" cy="576263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0825" y="333375"/>
            <a:ext cx="3889375" cy="431800"/>
          </a:xfrm>
          <a:prstGeom prst="rect">
            <a:avLst/>
          </a:prstGeom>
        </p:spPr>
        <p:txBody>
          <a:bodyPr lIns="91429" tIns="45715" rIns="91429" bIns="45715" anchor="ctr"/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atin typeface="+mn-lt"/>
                <a:ea typeface="+mj-ea"/>
                <a:cs typeface="+mj-cs"/>
              </a:rPr>
              <a:t>Курганская область, </a:t>
            </a:r>
            <a:r>
              <a:rPr lang="ru-RU" dirty="0" err="1">
                <a:latin typeface="+mn-lt"/>
                <a:ea typeface="+mj-ea"/>
                <a:cs typeface="+mj-cs"/>
              </a:rPr>
              <a:t>Кетовский</a:t>
            </a:r>
            <a:r>
              <a:rPr lang="ru-RU" dirty="0">
                <a:latin typeface="+mn-lt"/>
                <a:ea typeface="+mj-ea"/>
                <a:cs typeface="+mj-cs"/>
              </a:rPr>
              <a:t> район, </a:t>
            </a:r>
            <a:r>
              <a:rPr lang="ru-RU" dirty="0" err="1">
                <a:latin typeface="+mn-lt"/>
              </a:rPr>
              <a:t>Кетовский</a:t>
            </a:r>
            <a:r>
              <a:rPr lang="ru-RU" dirty="0">
                <a:latin typeface="+mn-lt"/>
              </a:rPr>
              <a:t> сельсовет, (вдоль трассы к пос. Придорожный 500 м. от развилки шоссе </a:t>
            </a:r>
            <a:r>
              <a:rPr lang="ru-RU" dirty="0" err="1">
                <a:latin typeface="+mn-lt"/>
              </a:rPr>
              <a:t>Тюнина</a:t>
            </a:r>
            <a:r>
              <a:rPr lang="ru-RU" dirty="0">
                <a:latin typeface="+mn-lt"/>
              </a:rPr>
              <a:t>)</a:t>
            </a:r>
            <a:endParaRPr lang="ru-RU" dirty="0">
              <a:latin typeface="+mn-lt"/>
              <a:ea typeface="+mj-ea"/>
              <a:cs typeface="+mj-cs"/>
            </a:endParaRPr>
          </a:p>
        </p:txBody>
      </p:sp>
      <p:sp>
        <p:nvSpPr>
          <p:cNvPr id="8" name="Пятиугольник 7"/>
          <p:cNvSpPr/>
          <p:nvPr/>
        </p:nvSpPr>
        <p:spPr>
          <a:xfrm rot="10800000">
            <a:off x="5003800" y="260350"/>
            <a:ext cx="4140200" cy="576263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6248400" y="285750"/>
            <a:ext cx="2771775" cy="622300"/>
          </a:xfrm>
          <a:prstGeom prst="rect">
            <a:avLst/>
          </a:prstGeom>
        </p:spPr>
        <p:txBody>
          <a:bodyPr lIns="91429" tIns="45715" rIns="91429" bIns="45715">
            <a:normAutofit fontScale="77500" lnSpcReduction="20000"/>
          </a:bodyPr>
          <a:lstStyle/>
          <a:p>
            <a:pPr marL="342859" indent="-342859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</a:rPr>
              <a:t> Промышленная площадка/Придорожный сервис/Общественно-деловая зона/С/х назначения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214813" y="857250"/>
          <a:ext cx="4759325" cy="58467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2974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295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018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</a:rPr>
                        <a:t>Площадь площадки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+mn-lt"/>
                        </a:rPr>
                        <a:t>10</a:t>
                      </a:r>
                      <a:r>
                        <a:rPr lang="ru-RU" sz="900" baseline="0" dirty="0" smtClean="0">
                          <a:effectLst/>
                          <a:latin typeface="+mn-lt"/>
                        </a:rPr>
                        <a:t> 000 </a:t>
                      </a:r>
                      <a:r>
                        <a:rPr lang="ru-RU" sz="900" dirty="0" smtClean="0">
                          <a:effectLst/>
                          <a:latin typeface="+mn-lt"/>
                        </a:rPr>
                        <a:t>кв.м</a:t>
                      </a:r>
                      <a:r>
                        <a:rPr lang="ru-RU" sz="900" dirty="0">
                          <a:effectLst/>
                          <a:latin typeface="+mn-lt"/>
                        </a:rPr>
                        <a:t>.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85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</a:rPr>
                        <a:t>Кадастровый номер участка/квартала 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+mn-lt"/>
                        </a:rPr>
                        <a:t>45:08:030402:102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66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</a:rPr>
                        <a:t>Собственник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зарегистрирован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18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+mn-lt"/>
                        </a:rPr>
                        <a:t>Категория земель</a:t>
                      </a:r>
                      <a:endParaRPr lang="ru-RU" sz="9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земли сельскохозяйственного назначения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485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</a:rPr>
                        <a:t>Вид разрешенного использования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Для садоводства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18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Функциональная зона (ГП)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18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Территориальная зона (ПЗЗ)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СУ. Сельскохозяйственные угодья</a:t>
                      </a:r>
                      <a:endParaRPr lang="ru-RU" sz="9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56" marR="8256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9601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Основные виды разрешенного использования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пашни, сенокосы, пастбища, залежи, земли, занятые многолетними насаждениями (садами, виноградниками и другими)</a:t>
                      </a:r>
                    </a:p>
                    <a:p>
                      <a:pPr marL="0" marR="0" indent="0" algn="l" defTabSz="914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Разработка</a:t>
                      </a: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утверждение проекта Генерального плана и Правил землепользования и застройки территории </a:t>
                      </a:r>
                      <a:r>
                        <a:rPr lang="ru-RU" sz="9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Кетовского</a:t>
                      </a: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сельсовета с возможностью внесения изменений, запланировано провести до 25.11.2019 г.</a:t>
                      </a:r>
                      <a:endParaRPr lang="ru-RU" sz="9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485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+mn-lt"/>
                        </a:rPr>
                        <a:t>Электроснабжение</a:t>
                      </a:r>
                      <a:endParaRPr lang="ru-RU" sz="9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effectLst/>
                          <a:latin typeface="+mn-lt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+mn-lt"/>
                        </a:rPr>
                        <a:t>имеется , 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расстояние до точки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технологического присоединения 500м.</a:t>
                      </a:r>
                      <a:endParaRPr lang="ru-RU" sz="9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485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+mn-lt"/>
                        </a:rPr>
                        <a:t>Газоснабжение </a:t>
                      </a:r>
                      <a:endParaRPr lang="ru-RU" sz="9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+mn-lt"/>
                        </a:rPr>
                        <a:t>имеется, 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расстояние до точки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технологического присоединения 500 м.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427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</a:rPr>
                        <a:t>Водоснабжение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отсутствует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  <a:latin typeface="+mn-lt"/>
                        </a:rPr>
                        <a:t>Водоотведение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effectLst/>
                          <a:latin typeface="+mn-lt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отсутствует</a:t>
                      </a:r>
                    </a:p>
                  </a:txBody>
                  <a:tcPr marL="8256" marR="8256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143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+mn-lt"/>
                        </a:rPr>
                        <a:t>Подъездные пути</a:t>
                      </a:r>
                      <a:endParaRPr lang="ru-RU" sz="9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</a:rPr>
                        <a:t> обеспечены грунтовым покрытием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018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Кадастровая стоимость 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Кадастровая стоимость 43 100 руб.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5952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Необходимые мероприятия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Корректировка ПЗЗ (срок – 8 месяц)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Разработка генерального плана,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рамках которого будет территориальная зона приведена в соответствие с видом разрешенного использования. Организация подъездных путей.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285750" y="6215063"/>
          <a:ext cx="3759200" cy="438356"/>
        </p:xfrm>
        <a:graphic>
          <a:graphicData uri="http://schemas.openxmlformats.org/drawingml/2006/table">
            <a:tbl>
              <a:tblPr/>
              <a:tblGrid>
                <a:gridCol w="4883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216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918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5739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21714"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 водопровод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водоотведение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9862"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 электроснабжение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 газопровод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6574"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 границы земельного участка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462" name="Line 260"/>
          <p:cNvSpPr>
            <a:spLocks noChangeShapeType="1"/>
          </p:cNvSpPr>
          <p:nvPr/>
        </p:nvSpPr>
        <p:spPr bwMode="auto">
          <a:xfrm>
            <a:off x="285750" y="6286500"/>
            <a:ext cx="431800" cy="0"/>
          </a:xfrm>
          <a:prstGeom prst="line">
            <a:avLst/>
          </a:prstGeom>
          <a:noFill/>
          <a:ln w="25400">
            <a:solidFill>
              <a:srgbClr val="006FC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ru-RU"/>
          </a:p>
        </p:txBody>
      </p:sp>
      <p:sp>
        <p:nvSpPr>
          <p:cNvPr id="16463" name="Line 259"/>
          <p:cNvSpPr>
            <a:spLocks noChangeShapeType="1"/>
          </p:cNvSpPr>
          <p:nvPr/>
        </p:nvSpPr>
        <p:spPr bwMode="auto">
          <a:xfrm>
            <a:off x="285750" y="6429375"/>
            <a:ext cx="431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ru-RU"/>
          </a:p>
        </p:txBody>
      </p:sp>
      <p:sp>
        <p:nvSpPr>
          <p:cNvPr id="16464" name="Line 257"/>
          <p:cNvSpPr>
            <a:spLocks noChangeShapeType="1"/>
          </p:cNvSpPr>
          <p:nvPr/>
        </p:nvSpPr>
        <p:spPr bwMode="auto">
          <a:xfrm>
            <a:off x="1928813" y="6286500"/>
            <a:ext cx="647700" cy="0"/>
          </a:xfrm>
          <a:prstGeom prst="line">
            <a:avLst/>
          </a:prstGeom>
          <a:noFill/>
          <a:ln w="25400">
            <a:solidFill>
              <a:srgbClr val="964605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ru-RU"/>
          </a:p>
        </p:txBody>
      </p:sp>
      <p:sp>
        <p:nvSpPr>
          <p:cNvPr id="16465" name="Line 258"/>
          <p:cNvSpPr>
            <a:spLocks noChangeShapeType="1"/>
          </p:cNvSpPr>
          <p:nvPr/>
        </p:nvSpPr>
        <p:spPr bwMode="auto">
          <a:xfrm>
            <a:off x="1928813" y="6429375"/>
            <a:ext cx="647700" cy="0"/>
          </a:xfrm>
          <a:prstGeom prst="line">
            <a:avLst/>
          </a:prstGeom>
          <a:noFill/>
          <a:ln w="254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ru-RU"/>
          </a:p>
        </p:txBody>
      </p:sp>
      <p:grpSp>
        <p:nvGrpSpPr>
          <p:cNvPr id="16466" name="Group 254"/>
          <p:cNvGrpSpPr>
            <a:grpSpLocks/>
          </p:cNvGrpSpPr>
          <p:nvPr/>
        </p:nvGrpSpPr>
        <p:grpSpPr bwMode="auto">
          <a:xfrm>
            <a:off x="1928813" y="6572250"/>
            <a:ext cx="647700" cy="73025"/>
            <a:chOff x="30" y="30"/>
            <a:chExt cx="1785" cy="330"/>
          </a:xfrm>
        </p:grpSpPr>
        <p:sp>
          <p:nvSpPr>
            <p:cNvPr id="16468" name="Rectangle 256"/>
            <p:cNvSpPr>
              <a:spLocks noChangeArrowheads="1"/>
            </p:cNvSpPr>
            <p:nvPr/>
          </p:nvSpPr>
          <p:spPr bwMode="auto">
            <a:xfrm>
              <a:off x="30" y="30"/>
              <a:ext cx="1785" cy="330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6469" name="Rectangle 255"/>
            <p:cNvSpPr>
              <a:spLocks noChangeArrowheads="1"/>
            </p:cNvSpPr>
            <p:nvPr/>
          </p:nvSpPr>
          <p:spPr bwMode="auto">
            <a:xfrm>
              <a:off x="30" y="30"/>
              <a:ext cx="1785" cy="330"/>
            </a:xfrm>
            <a:prstGeom prst="rect">
              <a:avLst/>
            </a:prstGeom>
            <a:noFill/>
            <a:ln w="38100">
              <a:solidFill>
                <a:srgbClr val="F1F1F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pic>
        <p:nvPicPr>
          <p:cNvPr id="164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071563"/>
            <a:ext cx="3929063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285750" y="357188"/>
            <a:ext cx="8643938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№2</a:t>
            </a:r>
          </a:p>
          <a:p>
            <a:pPr algn="ctr" eaLnBrk="1" hangingPunct="1"/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инвестиционных площадок – земельные участки, находящиеся в частной собственности:</a:t>
            </a:r>
          </a:p>
          <a:p>
            <a:pPr algn="ctr" eaLnBrk="1" hangingPunct="1"/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1.1) не требующие проведение дополнительных мероприятий</a:t>
            </a:r>
          </a:p>
          <a:p>
            <a:pPr algn="ctr" eaLnBrk="1" hangingPunct="1"/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1.2) требующие проведение дополнительных мероприятий</a:t>
            </a:r>
          </a:p>
          <a:p>
            <a:pPr algn="ctr" eaLnBrk="1" hangingPunct="1"/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285750" y="357188"/>
            <a:ext cx="86439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№3</a:t>
            </a:r>
          </a:p>
          <a:p>
            <a:pPr algn="ctr" eaLnBrk="1" hangingPunct="1"/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инвестиционных площадок с объектами недвижимости, находящиеся в государственной (муниципальной) собственности:</a:t>
            </a:r>
          </a:p>
          <a:p>
            <a:pPr algn="ctr" eaLnBrk="1" hangingPunct="1"/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1.1) не требующие проведение дополнительных мероприятий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71500" y="142875"/>
          <a:ext cx="8429625" cy="4357692"/>
        </p:xfrm>
        <a:graphic>
          <a:graphicData uri="http://schemas.openxmlformats.org/drawingml/2006/table">
            <a:tbl>
              <a:tblPr/>
              <a:tblGrid>
                <a:gridCol w="24749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9547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09563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Кетовский район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332 510 га.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9545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61 515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0973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Расстояние до аэропорта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 км.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Расстояние до ж/д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км.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64918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учебных заведений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ФГБОУ ВО Курганская ГСХА («Экономика», «Менеджмент», «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Агроинженерия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», «Строительство», «Технология производства и переработки сельскохозяйственной продукции», «Ветеринарно-санитарная экспертиза», «Зоотехния», «Землеустройство и кадастры», «Агрохимия и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агропочвоведение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»,  «Агрономия», «Садоводство» и др.).</a:t>
                      </a:r>
                      <a:endParaRPr kumimoji="0" lang="ru-RU" sz="1100" b="0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Шмаковский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филиал ГБПОУ "КТК" имени Героя Советского союза Н.Я. Анфиногенова(повар-кондитер, мастер по техническому обслуживанию и ремонту машинно-тракторного парка, автомеханик)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66755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Субъекты предпринимательства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1145 – индивидуальных предпринимателей</a:t>
                      </a:r>
                    </a:p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559 – юридических лиц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157293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Крупные предприятия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ЗАО «Агрофирма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Боровская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 осуществляет выпуск продукции  на сумму 1 132 млн.руб.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ЗАО «Картофель» - 383  млн.руб.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 «Курганское» - 276 млн.руб.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 «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БентИзол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 - 200 млн.руб.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 «Завод механический» - 120 млн.руб.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СПК «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Племзавод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«Разлив» - 100  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103" name="Рисунок 5" descr="84ec13a060e758a649fd9d2fb2fb643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4786313"/>
            <a:ext cx="2928937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4" name="Рисунок 5" descr="DSCN60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672" t="13557" r="19531" b="7813"/>
          <a:stretch>
            <a:fillRect/>
          </a:stretch>
        </p:blipFill>
        <p:spPr bwMode="auto">
          <a:xfrm>
            <a:off x="571500" y="4786313"/>
            <a:ext cx="2571750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5" name="Рисунок 6" descr="ima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98" t="6667" r="10001" b="7999"/>
          <a:stretch>
            <a:fillRect/>
          </a:stretch>
        </p:blipFill>
        <p:spPr bwMode="auto">
          <a:xfrm>
            <a:off x="6357938" y="4752975"/>
            <a:ext cx="257175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ятиугольник 5"/>
          <p:cNvSpPr/>
          <p:nvPr/>
        </p:nvSpPr>
        <p:spPr>
          <a:xfrm>
            <a:off x="0" y="260350"/>
            <a:ext cx="4932363" cy="576263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0825" y="333375"/>
            <a:ext cx="3889375" cy="431800"/>
          </a:xfrm>
          <a:prstGeom prst="rect">
            <a:avLst/>
          </a:prstGeom>
        </p:spPr>
        <p:txBody>
          <a:bodyPr lIns="91429" tIns="45715" rIns="91429" bIns="45715" anchor="ctr"/>
          <a:lstStyle/>
          <a:p>
            <a:pPr fontAlgn="auto">
              <a:spcAft>
                <a:spcPts val="0"/>
              </a:spcAft>
              <a:defRPr/>
            </a:pPr>
            <a:r>
              <a:rPr lang="ru-RU" sz="1200" dirty="0">
                <a:latin typeface="Times New Roman" pitchFamily="18" charset="0"/>
                <a:ea typeface="+mj-ea"/>
                <a:cs typeface="Times New Roman" pitchFamily="18" charset="0"/>
              </a:rPr>
              <a:t>Курганская область, Кетовский район, </a:t>
            </a:r>
            <a:r>
              <a:rPr lang="ru-RU" sz="1200" dirty="0" err="1">
                <a:latin typeface="Times New Roman" pitchFamily="18" charset="0"/>
                <a:ea typeface="+mj-ea"/>
                <a:cs typeface="Times New Roman" pitchFamily="18" charset="0"/>
              </a:rPr>
              <a:t>Чесноковский</a:t>
            </a:r>
            <a:r>
              <a:rPr lang="ru-RU" sz="1200" dirty="0">
                <a:latin typeface="Times New Roman" pitchFamily="18" charset="0"/>
                <a:ea typeface="+mj-ea"/>
                <a:cs typeface="Times New Roman" pitchFamily="18" charset="0"/>
              </a:rPr>
              <a:t> сельсовет,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с. Чесноки, ул. Школьная 59</a:t>
            </a:r>
            <a:endParaRPr lang="ru-RU" sz="120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Пятиугольник 7"/>
          <p:cNvSpPr/>
          <p:nvPr/>
        </p:nvSpPr>
        <p:spPr>
          <a:xfrm rot="10800000">
            <a:off x="5003800" y="260350"/>
            <a:ext cx="4140200" cy="576263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6248400" y="285750"/>
            <a:ext cx="2771775" cy="622300"/>
          </a:xfrm>
          <a:prstGeom prst="rect">
            <a:avLst/>
          </a:prstGeom>
        </p:spPr>
        <p:txBody>
          <a:bodyPr lIns="91429" tIns="45715" rIns="91429" bIns="45715">
            <a:normAutofit fontScale="77500" lnSpcReduction="20000"/>
          </a:bodyPr>
          <a:lstStyle/>
          <a:p>
            <a:pPr marL="342859" indent="-342859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</a:rPr>
              <a:t> Промышленная площадка/Придорожный сервис/Общественно-деловая зона/С/х назначения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143375" y="947738"/>
          <a:ext cx="4876800" cy="5769221"/>
        </p:xfrm>
        <a:graphic>
          <a:graphicData uri="http://schemas.openxmlformats.org/drawingml/2006/table">
            <a:tbl>
              <a:tblPr/>
              <a:tblGrid>
                <a:gridCol w="17002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765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158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Площадь площадки </a:t>
                      </a:r>
                      <a:endParaRPr kumimoji="0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7040 кв.м.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На участке расположено здание с кадастровым номером 45:08:021401:165; назначение: нежилое, общей площадью 1218,3 кв.м.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61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Кадастровый номер участка/квартала  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45:08:021401:140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1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Собственник 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Администрация 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Чесноковского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сельсовета</a:t>
                      </a: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30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Категория земель</a:t>
                      </a: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населенных пунктов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0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Вид разрешенного использования 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Для использования имущественного комплекса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87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Функциональная зона (ГП)</a:t>
                      </a: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40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Территориальная зона (ПЗЗ)</a:t>
                      </a: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ОД-4. Зона образования и просвещения</a:t>
                      </a: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5168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effectLst/>
                        </a:rPr>
                        <a:t>Вид разрешенного использования </a:t>
                      </a:r>
                      <a:endParaRPr lang="ru-RU" sz="11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Основные виды разрешенного использования:</a:t>
                      </a:r>
                    </a:p>
                    <a:p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Дошкольное, начальное и среднее общее образование (Детские ясли, Детские сады, Школы, Лицеи, Гимназии, Художественные музыкальные школы, Образовательные кружки) </a:t>
                      </a:r>
                    </a:p>
                    <a:p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Условно разрешенные виды использования:</a:t>
                      </a:r>
                    </a:p>
                    <a:p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Магазины(Объекты капитального строительства, предназначенные для продажи товаров, торговая площадь которых составляет до 5000 кв. м);</a:t>
                      </a:r>
                    </a:p>
                    <a:p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Общественное питание (Кафе, Столовые, Закусочные)</a:t>
                      </a:r>
                    </a:p>
                    <a:p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Внесение изменений в генплан и ПЗЗ на 2019 г. не запланировано	</a:t>
                      </a: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265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Электроснабжение</a:t>
                      </a:r>
                      <a:endParaRPr kumimoji="0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Имеется 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196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Газоснабжение 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Отсутствует, газификация населенного пункта планируется в 2021-2022 годах 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142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Водоснабжение 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Имеется (централизованное)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142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Водоотведение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имеется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021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Подъездные пути</a:t>
                      </a:r>
                      <a:endParaRPr kumimoji="0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Имеются (асфальтовое покрытие)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5951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Стоимость аренды/выкупа земельного участка, руб. 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Кадастровая стоимость земельного участка – 320, 88320 тыс. руб., кадастровая стоимость здания – 4 379, 66667 тыс.руб. Стоимость аренды возможно определить после проведения независимой оценки.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19509" name="Рисунок 8" descr="Безымянный5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071938"/>
            <a:ext cx="3643313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10" name="Picture 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000125"/>
            <a:ext cx="3643313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1"/>
          <p:cNvSpPr txBox="1">
            <a:spLocks noChangeArrowheads="1"/>
          </p:cNvSpPr>
          <p:nvPr/>
        </p:nvSpPr>
        <p:spPr bwMode="auto">
          <a:xfrm>
            <a:off x="285750" y="357188"/>
            <a:ext cx="86439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№3</a:t>
            </a:r>
          </a:p>
          <a:p>
            <a:pPr algn="ctr" eaLnBrk="1" hangingPunct="1"/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инвестиционных площадок с объектами недвижимости, находящиеся в государственной (муниципальной) собственности:</a:t>
            </a:r>
          </a:p>
          <a:p>
            <a:pPr algn="ctr" eaLnBrk="1" hangingPunct="1"/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1.2) требующие проведение дополнительных мероприятий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ятиугольник 5"/>
          <p:cNvSpPr/>
          <p:nvPr/>
        </p:nvSpPr>
        <p:spPr>
          <a:xfrm>
            <a:off x="214313" y="571500"/>
            <a:ext cx="4643437" cy="576263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85750" y="571500"/>
            <a:ext cx="3889375" cy="431800"/>
          </a:xfrm>
          <a:prstGeom prst="rect">
            <a:avLst/>
          </a:prstGeom>
        </p:spPr>
        <p:txBody>
          <a:bodyPr lIns="91429" tIns="45715" rIns="91429" bIns="45715" anchor="ctr">
            <a:normAutofit fontScale="25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200" dirty="0">
                <a:latin typeface="Times New Roman" pitchFamily="18" charset="0"/>
                <a:cs typeface="Times New Roman" pitchFamily="18" charset="0"/>
              </a:rPr>
              <a:t>Курганская область, Кетовский район, </a:t>
            </a:r>
            <a:r>
              <a:rPr lang="ru-RU" sz="5200" dirty="0" err="1">
                <a:latin typeface="Times New Roman" pitchFamily="18" charset="0"/>
                <a:cs typeface="Times New Roman" pitchFamily="18" charset="0"/>
              </a:rPr>
              <a:t>Кетовский</a:t>
            </a:r>
            <a:r>
              <a:rPr lang="ru-RU" sz="5200" dirty="0">
                <a:latin typeface="Times New Roman" pitchFamily="18" charset="0"/>
                <a:cs typeface="Times New Roman" pitchFamily="18" charset="0"/>
              </a:rPr>
              <a:t> сельсовет, с. Кетово, ул. Ленина 121 </a:t>
            </a:r>
          </a:p>
        </p:txBody>
      </p:sp>
      <p:sp>
        <p:nvSpPr>
          <p:cNvPr id="8" name="Пятиугольник 7"/>
          <p:cNvSpPr/>
          <p:nvPr/>
        </p:nvSpPr>
        <p:spPr>
          <a:xfrm rot="10800000">
            <a:off x="5000625" y="571500"/>
            <a:ext cx="3997325" cy="576263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5143500" y="571500"/>
            <a:ext cx="3643313" cy="479425"/>
          </a:xfrm>
          <a:prstGeom prst="rect">
            <a:avLst/>
          </a:prstGeom>
        </p:spPr>
        <p:txBody>
          <a:bodyPr lIns="91429" tIns="45715" rIns="91429" bIns="45715">
            <a:normAutofit fontScale="77500" lnSpcReduction="20000"/>
          </a:bodyPr>
          <a:lstStyle/>
          <a:p>
            <a:pPr marL="342859" indent="-342859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</a:rPr>
              <a:t> Промышленная площадка/Придорожный сервис/Общественно-деловая зона/С/х назначения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313238" y="1285875"/>
          <a:ext cx="4830762" cy="5526086"/>
        </p:xfrm>
        <a:graphic>
          <a:graphicData uri="http://schemas.openxmlformats.org/drawingml/2006/table">
            <a:tbl>
              <a:tblPr/>
              <a:tblGrid>
                <a:gridCol w="16541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765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01659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Площадь площадки 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1180+/-9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1341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Кадастровый номер участка/квартала  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45:08:040226:28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0379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Собственник 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Муниципальная собственность</a:t>
                      </a: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9432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Категория земель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земли населенных пунктов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1786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Вид разрешенного использования 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Для размещения муниципального общеобразовательного учреждения «Кетовская вечерняя (сменная) общеобразовательная школа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0045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Функциональная зона (ГП)</a:t>
                      </a: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1659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Территориальная зона (ПЗЗ)</a:t>
                      </a: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ОДС-1. Зона учебных заведений</a:t>
                      </a: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358037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Основные виды разрешенного использования</a:t>
                      </a: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- дошкольное, начальное и среднее общее образование;</a:t>
                      </a:r>
                    </a:p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- коммунальное обслуживание (размещение линейных объектов, в том числе воздушные линии электропередач напряжением ниже 35 кВ);</a:t>
                      </a:r>
                    </a:p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- земельные участки (территории) общего пользования.</a:t>
                      </a:r>
                    </a:p>
                    <a:p>
                      <a:pPr marL="0" marR="0" lvl="0" indent="0" algn="l" defTabSz="9128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Условно разрешенные виды использования:</a:t>
                      </a:r>
                    </a:p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общественное управление; </a:t>
                      </a:r>
                    </a:p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деловое управление.</a:t>
                      </a:r>
                    </a:p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Разработка и утверждение проекта Генерального плана и Правил землепользования и застройки территории Кетовского сельсовета с возможностью внесения изменений, запланировано провести до 25.11.2019 г.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40793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Электроснабжение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Имеется (объект подключен), расстояние до точки технологического присоединения 15 м.</a:t>
                      </a: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85784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Газоснабжение 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Имеется (объект подключен), расстояние до точки технологического присоединения 15 м.</a:t>
                      </a: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57230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Водоснабжение 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Имеется (объект подключен), расстояние до точки технологического присоединения 15 м.</a:t>
                      </a: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78856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Водоотведение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Отсутствует</a:t>
                      </a: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69143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Подъездные пути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Асфальтовое  дорожное покрытие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38733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Стоимость аренды/выкупа земельного участка, руб. 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Не определена</a:t>
                      </a: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411209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Необходимые мероприятия</a:t>
                      </a: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Планируется перевод учреждения в новое здание школы в  декабре 2019г.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2156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692"/>
          <a:stretch>
            <a:fillRect/>
          </a:stretch>
        </p:blipFill>
        <p:spPr bwMode="auto">
          <a:xfrm>
            <a:off x="285750" y="4214813"/>
            <a:ext cx="3500438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61" name="Picture 59" descr="C:\Documents and Settings\СЗСЖКХ\Рабочий стол\IMG-8ba37c04493c54f57a238c32f4ed8db2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357313"/>
            <a:ext cx="3500438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ятиугольник 5"/>
          <p:cNvSpPr/>
          <p:nvPr/>
        </p:nvSpPr>
        <p:spPr>
          <a:xfrm>
            <a:off x="142875" y="714375"/>
            <a:ext cx="4643438" cy="576263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14313" y="714375"/>
            <a:ext cx="4000500" cy="571500"/>
          </a:xfrm>
          <a:prstGeom prst="rect">
            <a:avLst/>
          </a:prstGeom>
        </p:spPr>
        <p:txBody>
          <a:bodyPr lIns="91429" tIns="45715" rIns="91429" bIns="45715" anchor="ctr">
            <a:normAutofit fontScale="90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Курганская область, Кетовский район,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Иковский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сельсовет, с.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Иковка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ятиугольник 7"/>
          <p:cNvSpPr/>
          <p:nvPr/>
        </p:nvSpPr>
        <p:spPr>
          <a:xfrm rot="10800000">
            <a:off x="5000625" y="714375"/>
            <a:ext cx="3997325" cy="576263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5214938" y="785813"/>
            <a:ext cx="3643312" cy="479425"/>
          </a:xfrm>
          <a:prstGeom prst="rect">
            <a:avLst/>
          </a:prstGeom>
        </p:spPr>
        <p:txBody>
          <a:bodyPr lIns="91429" tIns="45715" rIns="91429" bIns="45715">
            <a:normAutofit fontScale="77500" lnSpcReduction="20000"/>
          </a:bodyPr>
          <a:lstStyle/>
          <a:p>
            <a:pPr marL="342859" indent="-342859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</a:rPr>
              <a:t> Промышленная площадка/Придорожный сервис/Общественно-деловая зона/С/х назначения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143375" y="1357313"/>
          <a:ext cx="4830763" cy="49133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7185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589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000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Площадь площадки 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 </a:t>
                      </a:r>
                      <a:r>
                        <a:rPr lang="ru-RU" sz="800" dirty="0" smtClean="0">
                          <a:effectLst/>
                          <a:latin typeface="+mn-lt"/>
                        </a:rPr>
                        <a:t>1180+/-9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+mn-lt"/>
                        </a:rPr>
                        <a:t>Имущество войсковой части (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151 объект недвижимости: жилой фонд и производственно-складские помещения ,общая площадь - 36 869,5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кв.м.)</a:t>
                      </a:r>
                      <a:r>
                        <a:rPr lang="ru-RU" sz="800" b="0" dirty="0" smtClean="0">
                          <a:effectLst/>
                          <a:latin typeface="+mn-lt"/>
                        </a:rPr>
                        <a:t> </a:t>
                      </a:r>
                      <a:endParaRPr lang="ru-RU" sz="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71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Кадастровый номер участка/квартала  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 </a:t>
                      </a:r>
                      <a:r>
                        <a:rPr lang="ru-RU" sz="800" dirty="0" smtClean="0">
                          <a:effectLst/>
                          <a:latin typeface="+mn-lt"/>
                        </a:rPr>
                        <a:t>45:08:010402:689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71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Собственник 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Муниципальная собственность (планируется к передаче в собственность </a:t>
                      </a:r>
                      <a:r>
                        <a:rPr lang="ru-RU" sz="80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Иковского</a:t>
                      </a:r>
                      <a:r>
                        <a:rPr lang="ru-RU" sz="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сельсовета)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310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</a:rPr>
                        <a:t>Категория земель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+mn-lt"/>
                        </a:rPr>
                        <a:t>земли </a:t>
                      </a:r>
                      <a:r>
                        <a:rPr lang="ru-RU" sz="800" dirty="0">
                          <a:effectLst/>
                          <a:latin typeface="+mn-lt"/>
                        </a:rPr>
                        <a:t>населенных пунктов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7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Вид разрешенного использования 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+mn-lt"/>
                        </a:rPr>
                        <a:t>Для размещения военных организаций, учреждений и других объектов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17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Функциональная зона (ГП)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75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Территориальная зона (ПЗЗ)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РТ. Режимные территории</a:t>
                      </a:r>
                      <a:endParaRPr lang="ru-RU" sz="900" b="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832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Основные виды разрешенного использования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Градостроительные регламенты для зоны РТ не установлены.</a:t>
                      </a: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017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</a:rPr>
                        <a:t>Электроснабжение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Имеется (объект подключен)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596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</a:rPr>
                        <a:t>Газоснабжение 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Имеется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596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Водоснабжение 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Имеется 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596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</a:rPr>
                        <a:t>Водоотведение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Отсутствует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017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</a:rPr>
                        <a:t>Подъездные пути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Асфальтовое  дорожное покрытие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846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</a:rPr>
                        <a:t>Стоимость аренды/выкупа земельного участка, руб.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 определена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6603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Необходимые мероприятия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Разработка</a:t>
                      </a:r>
                      <a:r>
                        <a:rPr lang="ru-RU" sz="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утверждение проекта Генерального плана и Правил землепользования и застройки территории </a:t>
                      </a:r>
                      <a:r>
                        <a:rPr lang="ru-RU" sz="8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Иковского</a:t>
                      </a:r>
                      <a:r>
                        <a:rPr lang="ru-RU" sz="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сельсовета с возможностью внесения изменений, запланировано провести до 25.11.2019 г.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Регистрация прав на объекты недвижимого имущества.</a:t>
                      </a:r>
                      <a:endParaRPr lang="ru-RU" sz="8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22584" name="Рисунок 14" descr="Безымянный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143375"/>
            <a:ext cx="3700463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85" name="Рисунок 10" descr="DSC_01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428750"/>
            <a:ext cx="3525837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ятиугольник 5"/>
          <p:cNvSpPr/>
          <p:nvPr/>
        </p:nvSpPr>
        <p:spPr>
          <a:xfrm>
            <a:off x="214313" y="214313"/>
            <a:ext cx="4643437" cy="576262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57188" y="285750"/>
            <a:ext cx="3889375" cy="431800"/>
          </a:xfrm>
          <a:prstGeom prst="rect">
            <a:avLst/>
          </a:prstGeom>
        </p:spPr>
        <p:txBody>
          <a:bodyPr lIns="91429" tIns="45715" rIns="91429" bIns="45715" anchor="ctr">
            <a:normAutofit fontScale="25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200" dirty="0">
                <a:latin typeface="Times New Roman" pitchFamily="18" charset="0"/>
                <a:cs typeface="Times New Roman" pitchFamily="18" charset="0"/>
              </a:rPr>
              <a:t>Курганская область, Кетовский район, </a:t>
            </a:r>
            <a:r>
              <a:rPr lang="ru-RU" sz="5200" dirty="0" err="1">
                <a:latin typeface="Times New Roman" pitchFamily="18" charset="0"/>
                <a:cs typeface="Times New Roman" pitchFamily="18" charset="0"/>
              </a:rPr>
              <a:t>Кетовский</a:t>
            </a:r>
            <a:r>
              <a:rPr lang="ru-RU" sz="5200" dirty="0">
                <a:latin typeface="Times New Roman" pitchFamily="18" charset="0"/>
                <a:cs typeface="Times New Roman" pitchFamily="18" charset="0"/>
              </a:rPr>
              <a:t> сельсовет,  с. </a:t>
            </a:r>
            <a:r>
              <a:rPr lang="ru-RU" sz="5200" dirty="0" err="1">
                <a:latin typeface="Times New Roman" pitchFamily="18" charset="0"/>
                <a:cs typeface="Times New Roman" pitchFamily="18" charset="0"/>
              </a:rPr>
              <a:t>Кетово</a:t>
            </a:r>
            <a:r>
              <a:rPr lang="ru-RU" sz="5200" dirty="0">
                <a:latin typeface="Times New Roman" pitchFamily="18" charset="0"/>
                <a:cs typeface="Times New Roman" pitchFamily="18" charset="0"/>
              </a:rPr>
              <a:t>, ул. Ленина, 131</a:t>
            </a:r>
          </a:p>
        </p:txBody>
      </p:sp>
      <p:sp>
        <p:nvSpPr>
          <p:cNvPr id="8" name="Пятиугольник 7"/>
          <p:cNvSpPr/>
          <p:nvPr/>
        </p:nvSpPr>
        <p:spPr>
          <a:xfrm rot="10800000">
            <a:off x="5000625" y="214313"/>
            <a:ext cx="3997325" cy="576262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5286375" y="285750"/>
            <a:ext cx="3643313" cy="479425"/>
          </a:xfrm>
          <a:prstGeom prst="rect">
            <a:avLst/>
          </a:prstGeom>
        </p:spPr>
        <p:txBody>
          <a:bodyPr lIns="91429" tIns="45715" rIns="91429" bIns="45715">
            <a:normAutofit fontScale="77500" lnSpcReduction="20000"/>
          </a:bodyPr>
          <a:lstStyle/>
          <a:p>
            <a:pPr marL="342859" indent="-342859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</a:rPr>
              <a:t> Промышленная площадка/Придорожный сервис/Общественно-деловая зона/С/х назначения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143375" y="1143000"/>
          <a:ext cx="4830763" cy="5513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542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765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017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</a:rPr>
                        <a:t>Площадь площадки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2064+/-16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6" marR="8256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10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</a:rPr>
                        <a:t>Кадастровый номер участка/квартала 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45:08:040226:18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6" marR="8256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63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</a:rPr>
                        <a:t>Собственник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Муниципальная собственность</a:t>
                      </a:r>
                    </a:p>
                  </a:txBody>
                  <a:tcPr marL="8256" marR="8256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07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</a:rPr>
                        <a:t>Категория земель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Земли населенных пунктов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6" marR="8256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5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</a:rPr>
                        <a:t>Вид разрешенного использования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Для размещения дома творчества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6" marR="8256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42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Функциональная зона (ГП)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142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Территориальная зона (ПЗЗ)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u="non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ОДС-1. Зона учебных заведений</a:t>
                      </a:r>
                      <a:endParaRPr lang="ru-RU" sz="900" b="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6635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Основные виды разрешенного использования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дошкольное, начальное и среднее общее образование;</a:t>
                      </a:r>
                    </a:p>
                    <a:p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коммунальное обслуживание (размещение линейных объектов, в том числе воздушные линии электропередач напряжением ниже 35 кВ);</a:t>
                      </a:r>
                    </a:p>
                    <a:p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земельные участки (территории) общего пользования.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Условно разрешенные виды использования: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общественное управление; </a:t>
                      </a:r>
                    </a:p>
                    <a:p>
                      <a:pPr marL="0" marR="0" indent="0" algn="l" defTabSz="914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деловое управление.</a:t>
                      </a:r>
                    </a:p>
                    <a:p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Разработка</a:t>
                      </a: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утверждение проекта Генерального плана и Правил землепользования и застройки территории </a:t>
                      </a:r>
                      <a:r>
                        <a:rPr lang="ru-RU" sz="9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Кетовского</a:t>
                      </a: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сельсовета с возможностью внесения изменений, запланировано провести до 25.11.2019 г.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067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+mn-lt"/>
                        </a:rPr>
                        <a:t>Электроснабжение</a:t>
                      </a:r>
                      <a:endParaRPr lang="ru-RU" sz="11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Имеется (объект подключен), расстояние до точки</a:t>
                      </a:r>
                      <a:r>
                        <a:rPr lang="ru-RU" sz="8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технологического присоединения 15 м.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857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+mn-lt"/>
                        </a:rPr>
                        <a:t>Газоснабжение </a:t>
                      </a:r>
                      <a:endParaRPr lang="ru-RU" sz="11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Имеется (объект подключен), расстояние до точки</a:t>
                      </a:r>
                      <a:r>
                        <a:rPr lang="ru-RU" sz="8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технологического присоединения 15 м.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571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</a:rPr>
                        <a:t>Водоснабжение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Имеется (объект подключен), расстояние до точки</a:t>
                      </a:r>
                      <a:r>
                        <a:rPr lang="ru-RU" sz="8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технологического присоединения 15 м.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378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  <a:latin typeface="+mn-lt"/>
                        </a:rPr>
                        <a:t>Водоотведение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Отсутствует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142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+mn-lt"/>
                        </a:rPr>
                        <a:t>Подъездные пути</a:t>
                      </a:r>
                      <a:endParaRPr lang="ru-RU" sz="11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Асфальтовое  дорожное покрытие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017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Стоимость аренды/выкупа земельного участка, руб.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 определена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4023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Необходимые мероприятия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Планируется перевод учреждения в новое здание школы в  декабре 2019г. 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6" marR="8256" marT="82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23608" name="Рисунок 8" descr="Безымянный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143375"/>
            <a:ext cx="3500438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09" name="Picture 58" descr="C:\Documents and Settings\СЗСЖКХ\Рабочий стол\IMG-0dbe74274f5abb82f306a7e15edc824b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428750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1"/>
          <p:cNvSpPr txBox="1">
            <a:spLocks noChangeArrowheads="1"/>
          </p:cNvSpPr>
          <p:nvPr/>
        </p:nvSpPr>
        <p:spPr bwMode="auto">
          <a:xfrm>
            <a:off x="285750" y="357188"/>
            <a:ext cx="86439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№4</a:t>
            </a:r>
          </a:p>
          <a:p>
            <a:pPr algn="ctr" eaLnBrk="1" hangingPunct="1"/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инвестиционных площадок с объектами недвижимости, находящиеся в частной собственности:</a:t>
            </a:r>
          </a:p>
          <a:p>
            <a:pPr algn="ctr" eaLnBrk="1" hangingPunct="1"/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1.1) не требующие проведение дополнительных мероприятий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ятиугольник 5"/>
          <p:cNvSpPr/>
          <p:nvPr/>
        </p:nvSpPr>
        <p:spPr>
          <a:xfrm>
            <a:off x="0" y="260350"/>
            <a:ext cx="4932363" cy="576263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603" name="Заголовок 1"/>
          <p:cNvSpPr txBox="1">
            <a:spLocks/>
          </p:cNvSpPr>
          <p:nvPr/>
        </p:nvSpPr>
        <p:spPr bwMode="auto">
          <a:xfrm>
            <a:off x="250825" y="333375"/>
            <a:ext cx="38893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Курганская область, Кетовский район, Кетовский сельсовет, с. Кетово, ул.Энергетиков, 1</a:t>
            </a:r>
          </a:p>
        </p:txBody>
      </p:sp>
      <p:sp>
        <p:nvSpPr>
          <p:cNvPr id="8" name="Пятиугольник 7"/>
          <p:cNvSpPr/>
          <p:nvPr/>
        </p:nvSpPr>
        <p:spPr>
          <a:xfrm rot="10800000">
            <a:off x="5003800" y="260350"/>
            <a:ext cx="4140200" cy="576263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6248400" y="285750"/>
            <a:ext cx="2771775" cy="622300"/>
          </a:xfrm>
          <a:prstGeom prst="rect">
            <a:avLst/>
          </a:prstGeom>
        </p:spPr>
        <p:txBody>
          <a:bodyPr lIns="91429" tIns="45715" rIns="91429" bIns="45715">
            <a:normAutofit fontScale="77500" lnSpcReduction="20000"/>
          </a:bodyPr>
          <a:lstStyle/>
          <a:p>
            <a:pPr marL="342859" indent="-342859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</a:rPr>
              <a:t> Промышленная площадка/Придорожный сервис/Общественно-деловая зона/С/х назначения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143375" y="1000125"/>
          <a:ext cx="4876800" cy="5095876"/>
        </p:xfrm>
        <a:graphic>
          <a:graphicData uri="http://schemas.openxmlformats.org/drawingml/2006/table">
            <a:tbl>
              <a:tblPr/>
              <a:tblGrid>
                <a:gridCol w="17002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765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617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Площадь площадки 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5449 кв.м.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На земельном участке расположено 4 производственно-складских помещения: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arenR"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Здание цеха – 1572,9 кв.м.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arenR"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Здание склада готовой продукции – 519,3 кв.м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arenR"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Здание гаража – 252,8 кв.м.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arenR"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Здание склада металлического – 71,6 кв.м.</a:t>
                      </a: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13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Кадастровый номер участка/квартала  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45:08:040204:280</a:t>
                      </a: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4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Собственник 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428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Категория земель</a:t>
                      </a: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Земли населенных  пунктов 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4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Вид разрешенного использования 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Для промышленных целей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3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Функциональная зона (ГП)</a:t>
                      </a: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535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Территориальная зона (ПЗЗ)</a:t>
                      </a: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Зона</a:t>
                      </a:r>
                      <a:r>
                        <a:rPr lang="ru-RU" sz="800" b="0" u="non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коммунально-складских объектов (КС). </a:t>
                      </a:r>
                      <a:endParaRPr lang="ru-RU" sz="800" b="0" u="none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0903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effectLst/>
                        </a:rPr>
                        <a:t>Вид разрешенного использования </a:t>
                      </a:r>
                      <a:endParaRPr lang="ru-RU" sz="8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Коммунально-складские</a:t>
                      </a:r>
                      <a:r>
                        <a:rPr lang="ru-RU" sz="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зоны предназначены для размещения коммунальных и складских объектов, объектов жилищно-коммунального хозяйства, объектов транспорта с технологическими процессами, являющимися источниками выделения производственных вредностей в окружающую среду, и организация СЗЗ от этих предприятий. Отнесение территорий к определенному классу производится в соответствии с санитарной классификацией, установленной </a:t>
                      </a:r>
                      <a:r>
                        <a:rPr lang="ru-RU" sz="8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СанПиН</a:t>
                      </a:r>
                      <a:r>
                        <a:rPr lang="ru-RU" sz="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2.2.1/2.1,,1031-01.</a:t>
                      </a:r>
                      <a:endParaRPr lang="ru-RU" sz="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FontTx/>
                        <a:buChar char="-"/>
                      </a:pPr>
                      <a:endParaRPr lang="ru-RU" sz="7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299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Электроснабжение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Имеется (до 100кВт). Информация о плате за подключение будет установлена после оформления заявки на технологическое присоединение к электрическим сетям и заключения Договора о технологическом присоединении.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6178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Газоснабжение 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Имеется (подземный полиэтиленовый газопровод высокого давления Р=0,6 </a:t>
                      </a:r>
                      <a:r>
                        <a:rPr kumimoji="0" lang="ru-RU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Мпа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, диаметр 63 мм, максимальный часовой расход газа – 15 куб.м/час). Окончательный источник газоснабжения и точка подключения будут определены после предоставления информации  о часовом расходе газа.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968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Водоснабжение 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Имеется , бытовая скважина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603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Водоотведение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имеется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428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Подъездные пути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Имеются (асфальтовое дорожное покрытие)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857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Стоимость аренды/выкупа земельного участка, руб. 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Стоимость аренды 200 тыс. руб. в мес., стоимость продажи объектов с земельным участком определяется в индивидуальном порядке.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25653" name="Picture 2" descr="C:\Documents and Settings\otdel_szsgkx\Рабочий стол\инфраструктурные площадки 2019\с. Кетово ул Энергетико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071563"/>
            <a:ext cx="3786187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54" name="Рисунок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649" t="40836" r="-52"/>
          <a:stretch>
            <a:fillRect/>
          </a:stretch>
        </p:blipFill>
        <p:spPr bwMode="auto">
          <a:xfrm>
            <a:off x="214313" y="4071938"/>
            <a:ext cx="378618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ятиугольник 5"/>
          <p:cNvSpPr/>
          <p:nvPr/>
        </p:nvSpPr>
        <p:spPr>
          <a:xfrm>
            <a:off x="0" y="260350"/>
            <a:ext cx="4932363" cy="576263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651" name="Заголовок 1"/>
          <p:cNvSpPr txBox="1">
            <a:spLocks/>
          </p:cNvSpPr>
          <p:nvPr/>
        </p:nvSpPr>
        <p:spPr bwMode="auto">
          <a:xfrm>
            <a:off x="250825" y="333375"/>
            <a:ext cx="38893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Курганская область, Кетовский район, Большечаусовский сельсовет, д. Белый Яр </a:t>
            </a:r>
          </a:p>
        </p:txBody>
      </p:sp>
      <p:sp>
        <p:nvSpPr>
          <p:cNvPr id="8" name="Пятиугольник 7"/>
          <p:cNvSpPr/>
          <p:nvPr/>
        </p:nvSpPr>
        <p:spPr>
          <a:xfrm rot="10800000">
            <a:off x="5003800" y="260350"/>
            <a:ext cx="4140200" cy="576263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6248400" y="285750"/>
            <a:ext cx="2771775" cy="622300"/>
          </a:xfrm>
          <a:prstGeom prst="rect">
            <a:avLst/>
          </a:prstGeom>
        </p:spPr>
        <p:txBody>
          <a:bodyPr lIns="91429" tIns="45715" rIns="91429" bIns="45715">
            <a:normAutofit fontScale="77500" lnSpcReduction="20000"/>
          </a:bodyPr>
          <a:lstStyle/>
          <a:p>
            <a:pPr marL="342859" indent="-342859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</a:rPr>
              <a:t> Промышленная площадка/Придорожный сервис/Общественно-деловая зона/С/х назначения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143375" y="1000125"/>
          <a:ext cx="4876800" cy="5732770"/>
        </p:xfrm>
        <a:graphic>
          <a:graphicData uri="http://schemas.openxmlformats.org/drawingml/2006/table">
            <a:tbl>
              <a:tblPr/>
              <a:tblGrid>
                <a:gridCol w="17002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765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999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Площадь площадки 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526000 кв.м.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На территории земельного участка расположено 11 помещений бывшего мясоперерабатывающего предприятия «Белый Яр» площадью более 6000 кв.м.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00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Кадастровый номер участка/квартала  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45:08:012001:247; 45:08:012001:255; 45:08:012001:257; 45:08:012001:254; 45:08:012001:249; 45:08:012001:250; 45:08:0122001:463; 45:08:012001:462; 45:08:012001:252; 45:08:012001:256; 45:08:012001:253</a:t>
                      </a: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42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Собственник 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Сахно Валерий Юрьевич, тел. 8965 838 32 90</a:t>
                      </a: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428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Категория земель</a:t>
                      </a: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Земли поселений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42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Вид разрешенного использования 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производственная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36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Функциональная зона (ГП)</a:t>
                      </a: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535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Территориальная зона (ПЗЗ)</a:t>
                      </a: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П-3. Зона производственных объектов III классов опасности (</a:t>
                      </a:r>
                      <a:r>
                        <a:rPr lang="ru-RU" sz="800" b="0" u="none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сзз</a:t>
                      </a:r>
                      <a:r>
                        <a:rPr lang="ru-RU" sz="800" b="0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300м)</a:t>
                      </a: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6749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effectLst/>
                        </a:rPr>
                        <a:t>Вид разрешенного использования </a:t>
                      </a:r>
                      <a:endParaRPr lang="ru-RU" sz="8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Основные виды </a:t>
                      </a:r>
                      <a:r>
                        <a:rPr lang="ru-RU" sz="7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разрешнного</a:t>
                      </a:r>
                      <a:r>
                        <a:rPr lang="ru-RU" sz="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использования:</a:t>
                      </a:r>
                    </a:p>
                    <a:p>
                      <a:r>
                        <a:rPr lang="ru-RU" sz="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промышленные предприятия </a:t>
                      </a:r>
                      <a:r>
                        <a:rPr lang="en-US" sz="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III</a:t>
                      </a:r>
                      <a:r>
                        <a:rPr lang="ru-RU" sz="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класса опасности с СЗЗ 300 м;</a:t>
                      </a:r>
                    </a:p>
                    <a:p>
                      <a:r>
                        <a:rPr lang="ru-RU" sz="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производственные базы и складские помещения строительных и других предприятий, требующих большегрузного или железнодорожного транспорта;</a:t>
                      </a:r>
                    </a:p>
                    <a:p>
                      <a:r>
                        <a:rPr lang="ru-RU" sz="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автотранспортные предприятия;</a:t>
                      </a:r>
                    </a:p>
                    <a:p>
                      <a:r>
                        <a:rPr lang="ru-RU" sz="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гаражи боксового типа;</a:t>
                      </a:r>
                    </a:p>
                    <a:p>
                      <a:r>
                        <a:rPr lang="ru-RU" sz="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станции технического обслуживания автомобилей, авторемонтные предприятия;</a:t>
                      </a:r>
                    </a:p>
                    <a:p>
                      <a:r>
                        <a:rPr lang="ru-RU" sz="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объекты складского назначения различного профиля;</a:t>
                      </a:r>
                    </a:p>
                    <a:p>
                      <a:r>
                        <a:rPr lang="ru-RU" sz="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объекты технического и инженерного обеспечения предприятий;</a:t>
                      </a:r>
                    </a:p>
                    <a:p>
                      <a:r>
                        <a:rPr lang="ru-RU" sz="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административные здания;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объекты пожарной охраны;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Условно разрешенные виды использования:</a:t>
                      </a:r>
                    </a:p>
                    <a:p>
                      <a:r>
                        <a:rPr lang="ru-RU" sz="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автозаправочные станции;</a:t>
                      </a:r>
                    </a:p>
                    <a:p>
                      <a:r>
                        <a:rPr lang="ru-RU" sz="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санитарно-технические сооружения и установки коммунального назначения, склады временного хранения утильсырья;</a:t>
                      </a:r>
                    </a:p>
                    <a:p>
                      <a:r>
                        <a:rPr lang="ru-RU" sz="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пункты оказания первой медицинской помощи;</a:t>
                      </a:r>
                    </a:p>
                    <a:p>
                      <a:r>
                        <a:rPr lang="ru-RU" sz="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общежития предприятий;</a:t>
                      </a:r>
                    </a:p>
                    <a:p>
                      <a:r>
                        <a:rPr lang="ru-RU" sz="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магазины;</a:t>
                      </a:r>
                    </a:p>
                    <a:p>
                      <a:r>
                        <a:rPr lang="ru-RU" sz="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ветеринарные лечебницы с содержанием животных;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антенны сотовой и спутниковой связи.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Разработка</a:t>
                      </a:r>
                      <a:r>
                        <a:rPr lang="ru-RU" sz="7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утверждение проекта Генерального плана и Правил землепользования и застройки территории </a:t>
                      </a:r>
                      <a:r>
                        <a:rPr lang="ru-RU" sz="7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Большечаусовского</a:t>
                      </a:r>
                      <a:r>
                        <a:rPr lang="ru-RU" sz="7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сельсовета с возможностью внесения изменений, запланировано провести до 25.11.2019 г.</a:t>
                      </a:r>
                      <a:endParaRPr lang="ru-RU" sz="7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FontTx/>
                        <a:buChar char="-"/>
                      </a:pPr>
                      <a:endParaRPr lang="ru-RU" sz="7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03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Электроснабжение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Имеется (в настоящее время услуга не  подключена)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428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Газоснабжение 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Имеется (в настоящее время услуга не  подключена)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968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Водоснабжение 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Имеется (3 скважины)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603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Водоотведение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имеется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428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Подъездные пути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Имеются (асфальтовое дорожное покрытие)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857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Стоимость аренды/выкупа земельного участка, руб. 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Стоимость аренды 200 тыс. руб. в год, стоимость выкупа определяется в частном порядке.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27701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000500"/>
            <a:ext cx="3619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02" name="Picture 13" descr="C:\Users\я\Desktop\IMG-20190110-WA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143000"/>
            <a:ext cx="357187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1"/>
          <p:cNvSpPr txBox="1">
            <a:spLocks noChangeArrowheads="1"/>
          </p:cNvSpPr>
          <p:nvPr/>
        </p:nvSpPr>
        <p:spPr bwMode="auto">
          <a:xfrm>
            <a:off x="285750" y="357188"/>
            <a:ext cx="86439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№4</a:t>
            </a:r>
          </a:p>
          <a:p>
            <a:pPr algn="ctr" eaLnBrk="1" hangingPunct="1"/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инвестиционных площадок с объектами недвижимости, находящиеся в частной собственности:</a:t>
            </a:r>
          </a:p>
          <a:p>
            <a:pPr algn="ctr" eaLnBrk="1" hangingPunct="1"/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1.2) требующие проведение дополнительных мероприятий</a:t>
            </a:r>
          </a:p>
          <a:p>
            <a:pPr algn="ctr" eaLnBrk="1" hangingPunct="1"/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8" descr="Безымянный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42875"/>
            <a:ext cx="6572250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емиугольник 3"/>
          <p:cNvSpPr/>
          <p:nvPr/>
        </p:nvSpPr>
        <p:spPr>
          <a:xfrm flipH="1">
            <a:off x="4500563" y="3643313"/>
            <a:ext cx="357187" cy="357187"/>
          </a:xfrm>
          <a:prstGeom prst="heptag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ru-RU" dirty="0"/>
              <a:t>2</a:t>
            </a:r>
          </a:p>
        </p:txBody>
      </p:sp>
      <p:sp>
        <p:nvSpPr>
          <p:cNvPr id="5" name="Семиугольник 4"/>
          <p:cNvSpPr/>
          <p:nvPr/>
        </p:nvSpPr>
        <p:spPr>
          <a:xfrm>
            <a:off x="4643438" y="4071938"/>
            <a:ext cx="357187" cy="285750"/>
          </a:xfrm>
          <a:prstGeom prst="heptag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ru-RU" dirty="0"/>
              <a:t>1</a:t>
            </a:r>
          </a:p>
        </p:txBody>
      </p:sp>
      <p:sp>
        <p:nvSpPr>
          <p:cNvPr id="6" name="Семиугольник 5"/>
          <p:cNvSpPr/>
          <p:nvPr/>
        </p:nvSpPr>
        <p:spPr>
          <a:xfrm>
            <a:off x="3500438" y="2500313"/>
            <a:ext cx="357187" cy="298450"/>
          </a:xfrm>
          <a:prstGeom prst="heptag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ru-RU" dirty="0"/>
              <a:t>4</a:t>
            </a:r>
          </a:p>
        </p:txBody>
      </p:sp>
      <p:sp>
        <p:nvSpPr>
          <p:cNvPr id="7" name="Семиугольник 6"/>
          <p:cNvSpPr/>
          <p:nvPr/>
        </p:nvSpPr>
        <p:spPr>
          <a:xfrm>
            <a:off x="3143250" y="2500313"/>
            <a:ext cx="352425" cy="369887"/>
          </a:xfrm>
          <a:prstGeom prst="heptag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ru-RU" dirty="0"/>
              <a:t>3</a:t>
            </a:r>
          </a:p>
        </p:txBody>
      </p:sp>
      <p:sp>
        <p:nvSpPr>
          <p:cNvPr id="8" name="Семиугольник 7"/>
          <p:cNvSpPr/>
          <p:nvPr/>
        </p:nvSpPr>
        <p:spPr>
          <a:xfrm>
            <a:off x="4786313" y="3786188"/>
            <a:ext cx="357187" cy="357187"/>
          </a:xfrm>
          <a:prstGeom prst="heptag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>
              <a:defRPr/>
            </a:pPr>
            <a:r>
              <a:rPr lang="ru-RU" dirty="0"/>
              <a:t>5</a:t>
            </a:r>
          </a:p>
        </p:txBody>
      </p:sp>
      <p:sp>
        <p:nvSpPr>
          <p:cNvPr id="9" name="Семиугольник 8"/>
          <p:cNvSpPr/>
          <p:nvPr/>
        </p:nvSpPr>
        <p:spPr>
          <a:xfrm>
            <a:off x="5072063" y="2357438"/>
            <a:ext cx="285750" cy="285750"/>
          </a:xfrm>
          <a:prstGeom prst="heptag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ru-RU" dirty="0"/>
              <a:t>7</a:t>
            </a:r>
          </a:p>
        </p:txBody>
      </p:sp>
      <p:sp>
        <p:nvSpPr>
          <p:cNvPr id="11" name="Семиугольник 10"/>
          <p:cNvSpPr/>
          <p:nvPr/>
        </p:nvSpPr>
        <p:spPr>
          <a:xfrm>
            <a:off x="3357563" y="2928938"/>
            <a:ext cx="357187" cy="298450"/>
          </a:xfrm>
          <a:prstGeom prst="heptag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ru-RU" dirty="0"/>
              <a:t>6</a:t>
            </a:r>
          </a:p>
        </p:txBody>
      </p:sp>
      <p:sp>
        <p:nvSpPr>
          <p:cNvPr id="12" name="Семиугольник 11"/>
          <p:cNvSpPr/>
          <p:nvPr/>
        </p:nvSpPr>
        <p:spPr>
          <a:xfrm>
            <a:off x="3071813" y="5214938"/>
            <a:ext cx="285750" cy="285750"/>
          </a:xfrm>
          <a:prstGeom prst="heptag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ru-RU" dirty="0"/>
              <a:t>8</a:t>
            </a:r>
          </a:p>
        </p:txBody>
      </p:sp>
      <p:sp>
        <p:nvSpPr>
          <p:cNvPr id="13" name="Семиугольник 12"/>
          <p:cNvSpPr/>
          <p:nvPr/>
        </p:nvSpPr>
        <p:spPr>
          <a:xfrm>
            <a:off x="5786438" y="3714750"/>
            <a:ext cx="285750" cy="285750"/>
          </a:xfrm>
          <a:prstGeom prst="heptag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ru-RU" dirty="0"/>
              <a:t>9</a:t>
            </a:r>
          </a:p>
        </p:txBody>
      </p:sp>
      <p:sp>
        <p:nvSpPr>
          <p:cNvPr id="14" name="Семиугольник 13"/>
          <p:cNvSpPr/>
          <p:nvPr/>
        </p:nvSpPr>
        <p:spPr>
          <a:xfrm>
            <a:off x="4357688" y="3929063"/>
            <a:ext cx="428625" cy="357187"/>
          </a:xfrm>
          <a:prstGeom prst="heptag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ru-RU" sz="1050" dirty="0"/>
              <a:t>10</a:t>
            </a:r>
          </a:p>
        </p:txBody>
      </p:sp>
      <p:sp>
        <p:nvSpPr>
          <p:cNvPr id="15" name="Семиугольник 14"/>
          <p:cNvSpPr/>
          <p:nvPr/>
        </p:nvSpPr>
        <p:spPr>
          <a:xfrm>
            <a:off x="2786063" y="4000500"/>
            <a:ext cx="428625" cy="357188"/>
          </a:xfrm>
          <a:prstGeom prst="heptag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ru-RU" sz="1050" dirty="0"/>
              <a:t>11</a:t>
            </a:r>
          </a:p>
        </p:txBody>
      </p:sp>
      <p:sp>
        <p:nvSpPr>
          <p:cNvPr id="16" name="Семиугольник 15"/>
          <p:cNvSpPr/>
          <p:nvPr/>
        </p:nvSpPr>
        <p:spPr>
          <a:xfrm>
            <a:off x="4143375" y="3643313"/>
            <a:ext cx="428625" cy="357187"/>
          </a:xfrm>
          <a:prstGeom prst="heptag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ru-RU" sz="1050" dirty="0"/>
              <a:t>12</a:t>
            </a:r>
          </a:p>
        </p:txBody>
      </p:sp>
      <p:sp>
        <p:nvSpPr>
          <p:cNvPr id="17" name="Семиугольник 16"/>
          <p:cNvSpPr/>
          <p:nvPr/>
        </p:nvSpPr>
        <p:spPr>
          <a:xfrm>
            <a:off x="3071813" y="1500188"/>
            <a:ext cx="428625" cy="357187"/>
          </a:xfrm>
          <a:prstGeom prst="heptag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ru-RU" sz="1050" dirty="0"/>
              <a:t>13</a:t>
            </a:r>
          </a:p>
        </p:txBody>
      </p:sp>
      <p:sp>
        <p:nvSpPr>
          <p:cNvPr id="18" name="Семиугольник 17"/>
          <p:cNvSpPr/>
          <p:nvPr/>
        </p:nvSpPr>
        <p:spPr>
          <a:xfrm>
            <a:off x="4714875" y="3429000"/>
            <a:ext cx="428625" cy="357188"/>
          </a:xfrm>
          <a:prstGeom prst="heptag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ru-RU" sz="1050" dirty="0"/>
              <a:t>14</a:t>
            </a:r>
          </a:p>
        </p:txBody>
      </p:sp>
      <p:sp>
        <p:nvSpPr>
          <p:cNvPr id="19" name="Семиугольник 18"/>
          <p:cNvSpPr/>
          <p:nvPr/>
        </p:nvSpPr>
        <p:spPr>
          <a:xfrm>
            <a:off x="4643438" y="2643188"/>
            <a:ext cx="428625" cy="357187"/>
          </a:xfrm>
          <a:prstGeom prst="heptag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ru-RU" sz="1050" dirty="0"/>
              <a:t>17</a:t>
            </a:r>
          </a:p>
        </p:txBody>
      </p:sp>
      <p:sp>
        <p:nvSpPr>
          <p:cNvPr id="20" name="Семиугольник 19"/>
          <p:cNvSpPr/>
          <p:nvPr/>
        </p:nvSpPr>
        <p:spPr>
          <a:xfrm>
            <a:off x="3357563" y="2214563"/>
            <a:ext cx="428625" cy="357187"/>
          </a:xfrm>
          <a:prstGeom prst="heptag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ru-RU" sz="1050" dirty="0"/>
              <a:t>16</a:t>
            </a:r>
          </a:p>
        </p:txBody>
      </p:sp>
      <p:sp>
        <p:nvSpPr>
          <p:cNvPr id="21" name="Семиугольник 20"/>
          <p:cNvSpPr/>
          <p:nvPr/>
        </p:nvSpPr>
        <p:spPr>
          <a:xfrm>
            <a:off x="4429125" y="3357563"/>
            <a:ext cx="428625" cy="357187"/>
          </a:xfrm>
          <a:prstGeom prst="heptag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ru-RU" sz="1050" dirty="0"/>
              <a:t>15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285750" y="357188"/>
            <a:ext cx="86439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№1</a:t>
            </a:r>
          </a:p>
          <a:p>
            <a:pPr algn="ctr" eaLnBrk="1" hangingPunct="1"/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инвестиционных площадок – земельные участки, находящиеся в государственной (муниципальной) собственности:</a:t>
            </a:r>
          </a:p>
          <a:p>
            <a:pPr algn="ctr" eaLnBrk="1" hangingPunct="1"/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1.1) не требующие проведение дополнительных мероприятий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ятиугольник 5"/>
          <p:cNvSpPr/>
          <p:nvPr/>
        </p:nvSpPr>
        <p:spPr>
          <a:xfrm>
            <a:off x="0" y="260350"/>
            <a:ext cx="4932363" cy="576263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0825" y="333375"/>
            <a:ext cx="3889375" cy="431800"/>
          </a:xfrm>
          <a:prstGeom prst="rect">
            <a:avLst/>
          </a:prstGeom>
        </p:spPr>
        <p:txBody>
          <a:bodyPr lIns="91429" tIns="45715" rIns="91429" bIns="45715" anchor="ctr"/>
          <a:lstStyle/>
          <a:p>
            <a:pPr fontAlgn="auto">
              <a:spcAft>
                <a:spcPts val="0"/>
              </a:spcAft>
              <a:defRPr/>
            </a:pPr>
            <a:r>
              <a:rPr lang="ru-RU" sz="1400" dirty="0">
                <a:latin typeface="Times New Roman" pitchFamily="18" charset="0"/>
                <a:ea typeface="+mj-ea"/>
                <a:cs typeface="Times New Roman" pitchFamily="18" charset="0"/>
              </a:rPr>
              <a:t>Курганская область, Кетовский район,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п. Балки</a:t>
            </a:r>
            <a:r>
              <a:rPr lang="ru-RU" sz="14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1400" dirty="0">
                <a:latin typeface="Times New Roman" pitchFamily="18" charset="0"/>
                <a:ea typeface="+mj-ea"/>
                <a:cs typeface="Times New Roman" pitchFamily="18" charset="0"/>
              </a:rPr>
              <a:t>Площадка </a:t>
            </a:r>
            <a:r>
              <a:rPr lang="ru-RU" sz="1400" dirty="0" smtClean="0">
                <a:latin typeface="Times New Roman" pitchFamily="18" charset="0"/>
                <a:ea typeface="+mj-ea"/>
                <a:cs typeface="Times New Roman" pitchFamily="18" charset="0"/>
              </a:rPr>
              <a:t>№1 </a:t>
            </a:r>
            <a:endParaRPr lang="ru-RU" sz="140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Пятиугольник 7"/>
          <p:cNvSpPr/>
          <p:nvPr/>
        </p:nvSpPr>
        <p:spPr>
          <a:xfrm rot="10800000">
            <a:off x="5003800" y="260350"/>
            <a:ext cx="4140200" cy="576263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6248400" y="285750"/>
            <a:ext cx="2771775" cy="622300"/>
          </a:xfrm>
          <a:prstGeom prst="rect">
            <a:avLst/>
          </a:prstGeom>
        </p:spPr>
        <p:txBody>
          <a:bodyPr lIns="91429" tIns="45715" rIns="91429" bIns="45715">
            <a:normAutofit fontScale="77500" lnSpcReduction="20000"/>
          </a:bodyPr>
          <a:lstStyle/>
          <a:p>
            <a:pPr marL="342859" indent="-342859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</a:rPr>
              <a:t> Промышленная площадка/Придорожный сервис/Общественно-деловая зона/С/х назначения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143375" y="908050"/>
          <a:ext cx="4876800" cy="5949949"/>
        </p:xfrm>
        <a:graphic>
          <a:graphicData uri="http://schemas.openxmlformats.org/drawingml/2006/table">
            <a:tbl>
              <a:tblPr/>
              <a:tblGrid>
                <a:gridCol w="17002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765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016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Площадь площадки 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35954 кв.м.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19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Кадастровый номер участка/квартала  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45:08:031212:1038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03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Собственник 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Собственник не определен</a:t>
                      </a: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85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Категория земель</a:t>
                      </a: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земли населенных пунктов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11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Вид разрешенного использования 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Отдых (рекреация)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571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Функциональная зона (ГП)</a:t>
                      </a: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Территориальная зона (ПЗЗ)</a:t>
                      </a: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Р-1. Зона лесов, лесопарков</a:t>
                      </a: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715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Основные виды разрешенного использования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Охрана природных территорий (код 9.0; 9.1)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Резервные леса(код10.4) 	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Водные объекты  ( код 11.0)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Запас (код 12.3) 	</a:t>
                      </a: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7858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Электроснабжение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Технологическая возможность электроснабжения земельного участка имеется. Информация о плате за подключение будет установлена после оформления заявки на технологическое присоединение к электрическим сетям и заключения Договора о технологическом присоединении.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6430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Газоснабжение 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Технические условия газификации подготовлены с учетом технической возможности подачи газа по технологически связанным сетям газораспределения Кетовского района. Сроки подключения:  2018 г. - 2020 г.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Технологическое присоединение объекта капитального строительства к сети газораспределения.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Предварительный источник газоснабжения: подземный полиэтиленовый газопровод высокого давления Р=0,6 МПа, диаметр 225 мм, ориентировочное расстояние до газифицируемого объекта – 350 м., максимальный часовой расход газа – 15 куб.м/час.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Окончательный источник газоснабжения и точка подключения будут определены после предоставления информации о максимальном часовом расходе газа объекта капитального строительства.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603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Водоснабжение 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отсутствует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492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Водоотведение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действующая канализация расположенной в 100 метров от участка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143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Подъездные пути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Грунтовая дорога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905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Стоимость аренды/выкупа земельного участка, руб. 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Кадастровая стоимость 2 639, 38314 тыс. руб., ориентировочная стоимость аренды 131,969157 тыс. руб. ежегодно.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6197" name="TextBox 1"/>
          <p:cNvSpPr txBox="1">
            <a:spLocks noChangeArrowheads="1"/>
          </p:cNvSpPr>
          <p:nvPr/>
        </p:nvSpPr>
        <p:spPr bwMode="auto">
          <a:xfrm rot="-2113117">
            <a:off x="703263" y="2033588"/>
            <a:ext cx="2520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latin typeface="Calibri" panose="020F0502020204030204" pitchFamily="34" charset="0"/>
              </a:rPr>
              <a:t>Фото участка</a:t>
            </a:r>
          </a:p>
        </p:txBody>
      </p:sp>
      <p:pic>
        <p:nvPicPr>
          <p:cNvPr id="6198" name="Picture 10" descr="C:\Documents and Settings\СЗСЖКХ\Рабочий стол\фото инвестплощадки\8f8bHk1YiZ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071563"/>
            <a:ext cx="35718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857625"/>
            <a:ext cx="361315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ятиугольник 5"/>
          <p:cNvSpPr/>
          <p:nvPr/>
        </p:nvSpPr>
        <p:spPr>
          <a:xfrm>
            <a:off x="0" y="260350"/>
            <a:ext cx="4932363" cy="576263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0825" y="333375"/>
            <a:ext cx="3889375" cy="431800"/>
          </a:xfrm>
          <a:prstGeom prst="rect">
            <a:avLst/>
          </a:prstGeom>
        </p:spPr>
        <p:txBody>
          <a:bodyPr lIns="91429" tIns="45715" rIns="91429" bIns="45715" anchor="ctr"/>
          <a:lstStyle/>
          <a:p>
            <a:pPr fontAlgn="auto">
              <a:spcAft>
                <a:spcPts val="0"/>
              </a:spcAft>
              <a:defRPr/>
            </a:pPr>
            <a:r>
              <a:rPr lang="ru-RU" sz="1400" dirty="0">
                <a:latin typeface="Times New Roman" pitchFamily="18" charset="0"/>
                <a:ea typeface="+mj-ea"/>
                <a:cs typeface="Times New Roman" pitchFamily="18" charset="0"/>
              </a:rPr>
              <a:t>Курганская область, Кетовский район,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с. Кетово, в районе ул. Энергетиков</a:t>
            </a:r>
            <a:r>
              <a:rPr lang="ru-RU" sz="14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1400" dirty="0">
                <a:latin typeface="Times New Roman" pitchFamily="18" charset="0"/>
                <a:ea typeface="+mj-ea"/>
                <a:cs typeface="Times New Roman" pitchFamily="18" charset="0"/>
              </a:rPr>
              <a:t>Площадка </a:t>
            </a:r>
            <a:r>
              <a:rPr lang="ru-RU" sz="1400" dirty="0" smtClean="0">
                <a:latin typeface="Times New Roman" pitchFamily="18" charset="0"/>
                <a:ea typeface="+mj-ea"/>
                <a:cs typeface="Times New Roman" pitchFamily="18" charset="0"/>
              </a:rPr>
              <a:t>№2 </a:t>
            </a:r>
            <a:endParaRPr lang="ru-RU" sz="140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Пятиугольник 7"/>
          <p:cNvSpPr/>
          <p:nvPr/>
        </p:nvSpPr>
        <p:spPr>
          <a:xfrm rot="10800000">
            <a:off x="5003800" y="260350"/>
            <a:ext cx="4140200" cy="576263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6248400" y="285750"/>
            <a:ext cx="2771775" cy="622300"/>
          </a:xfrm>
          <a:prstGeom prst="rect">
            <a:avLst/>
          </a:prstGeom>
        </p:spPr>
        <p:txBody>
          <a:bodyPr lIns="91429" tIns="45715" rIns="91429" bIns="45715">
            <a:normAutofit fontScale="70000" lnSpcReduction="20000"/>
          </a:bodyPr>
          <a:lstStyle/>
          <a:p>
            <a:pPr marL="342859" indent="-342859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</a:rPr>
              <a:t> </a:t>
            </a:r>
            <a:r>
              <a:rPr lang="ru-RU" sz="1400" dirty="0">
                <a:latin typeface="Arial" charset="0"/>
              </a:rPr>
              <a:t> Промышленная площадка/Придорожный сервис/Общественно-деловая зона/С/</a:t>
            </a:r>
            <a:r>
              <a:rPr lang="ru-RU" sz="1400" dirty="0" err="1">
                <a:latin typeface="Arial" charset="0"/>
              </a:rPr>
              <a:t>х</a:t>
            </a:r>
            <a:r>
              <a:rPr lang="ru-RU" sz="1400" dirty="0">
                <a:latin typeface="Arial" charset="0"/>
              </a:rPr>
              <a:t> назначения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214813" y="908050"/>
          <a:ext cx="4805362" cy="5878513"/>
        </p:xfrm>
        <a:graphic>
          <a:graphicData uri="http://schemas.openxmlformats.org/drawingml/2006/table">
            <a:tbl>
              <a:tblPr/>
              <a:tblGrid>
                <a:gridCol w="16287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765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039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Площадь площадки 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2800 кв.м.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9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Кадастровый номер участка/квартала  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45:08:040204:280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98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Собственник 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Собственник не определен</a:t>
                      </a: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24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Категория земель</a:t>
                      </a: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населенных пунктов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18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Вид разрешенного использования 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для размещения объектов придорожного сервиса (размещение автозаправочных станций (газовых)).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79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Функциональная зона (ГП)</a:t>
                      </a: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912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Территориальная зона (ПЗЗ)</a:t>
                      </a: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0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КС-4. Зона коммунально-складских объектов IV класса опасности</a:t>
                      </a:r>
                      <a:endParaRPr lang="ru-RU" sz="800" b="0" u="non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316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Основные виды разрешенного использования</a:t>
                      </a: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объекты придорожного сервиса;</a:t>
                      </a:r>
                    </a:p>
                    <a:p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склады;</a:t>
                      </a:r>
                    </a:p>
                    <a:p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коммунальное обслуживание (размещение линейных объектов, в том числе воздушные линии электропередач напряжением ниже 35 кВ);</a:t>
                      </a:r>
                    </a:p>
                    <a:p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земельные участки (территории) общего пользования.</a:t>
                      </a: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7143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Электроснабжение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Технологическая возможность электроснабжения земельного участка имеется. Информация о плате за подключение будет установлена после оформления заявки на технологическое присоединение к электрическим сетям и заключения Договора о технологическом присоединении. 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6430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Газоснабжение 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Технические условия газификации подготовлены с учетом технической возможности подачи газа по технологически связанным сетям газораспределения </a:t>
                      </a:r>
                      <a:r>
                        <a:rPr kumimoji="0" lang="ru-RU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Кетовского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района. Сроки подключения:  2018 г. - 2020 г.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Технологическое присоединение объекта капитального строительства к сети газораспределения.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Предварительный источник газоснабжения: подземный полиэтиленовый газопровод высокого давления Р=0,6 МПа, диаметр 63 мм, ориентировочное расстояние до газифицируемого объекта – 15 м., максимальный часовой расход газа – 15 куб.м/час.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Окончательный источник газоснабжения и точка подключения будут определены после предоставления информации о максимальном часовом расходе газа объекта капитального строительства.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286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Водоснабжение 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Технологическая возможность присоединения к системе водоснабжения имеется при соблюдении охранной зоны водовода по 5 метров в  обе стороны от его оси.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Водоотведение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действующая канализация расположенной в 100 метров от участка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427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Подъездные пути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Не имеется (требуется отсыпка)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572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Стоимость аренды/выкупа земельного участка, руб. 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Стоимость аренды  – 210 тыс. руб. ежегодно, стоимость выкупа 2 300, 788 тыс. руб.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7221" name="TextBox 1"/>
          <p:cNvSpPr txBox="1">
            <a:spLocks noChangeArrowheads="1"/>
          </p:cNvSpPr>
          <p:nvPr/>
        </p:nvSpPr>
        <p:spPr bwMode="auto">
          <a:xfrm rot="-2113117">
            <a:off x="703263" y="2033588"/>
            <a:ext cx="2520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latin typeface="Calibri" panose="020F0502020204030204" pitchFamily="34" charset="0"/>
              </a:rPr>
              <a:t>Фото участка</a:t>
            </a:r>
          </a:p>
        </p:txBody>
      </p:sp>
      <p:pic>
        <p:nvPicPr>
          <p:cNvPr id="7222" name="Picture 10" descr="C:\Documents and Settings\СЗСЖКХ\Рабочий стол\IMG_20181128_161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143000"/>
            <a:ext cx="3786188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997"/>
          <a:stretch>
            <a:fillRect/>
          </a:stretch>
        </p:blipFill>
        <p:spPr bwMode="auto">
          <a:xfrm>
            <a:off x="142875" y="4143375"/>
            <a:ext cx="38576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ятиугольник 5"/>
          <p:cNvSpPr/>
          <p:nvPr/>
        </p:nvSpPr>
        <p:spPr>
          <a:xfrm>
            <a:off x="0" y="260350"/>
            <a:ext cx="4932363" cy="576263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0825" y="333375"/>
            <a:ext cx="3889375" cy="431800"/>
          </a:xfrm>
          <a:prstGeom prst="rect">
            <a:avLst/>
          </a:prstGeom>
        </p:spPr>
        <p:txBody>
          <a:bodyPr lIns="91429" tIns="45715" rIns="91429" bIns="45715" anchor="ctr"/>
          <a:lstStyle/>
          <a:p>
            <a:pPr fontAlgn="auto">
              <a:spcAft>
                <a:spcPts val="0"/>
              </a:spcAft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Курганская область, Кетовский район, с. Введенское, микрорайон «Западный» </a:t>
            </a:r>
            <a:r>
              <a:rPr lang="ru-RU" sz="1200" dirty="0">
                <a:latin typeface="Times New Roman" pitchFamily="18" charset="0"/>
                <a:ea typeface="+mj-ea"/>
                <a:cs typeface="Times New Roman" pitchFamily="18" charset="0"/>
              </a:rPr>
              <a:t>Площадка №3</a:t>
            </a:r>
          </a:p>
        </p:txBody>
      </p:sp>
      <p:sp>
        <p:nvSpPr>
          <p:cNvPr id="8" name="Пятиугольник 7"/>
          <p:cNvSpPr/>
          <p:nvPr/>
        </p:nvSpPr>
        <p:spPr>
          <a:xfrm rot="10800000">
            <a:off x="5003800" y="260350"/>
            <a:ext cx="4140200" cy="576263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6248400" y="285750"/>
            <a:ext cx="2771775" cy="622300"/>
          </a:xfrm>
          <a:prstGeom prst="rect">
            <a:avLst/>
          </a:prstGeom>
        </p:spPr>
        <p:txBody>
          <a:bodyPr lIns="91429" tIns="45715" rIns="91429" bIns="45715">
            <a:normAutofit fontScale="77500" lnSpcReduction="20000"/>
          </a:bodyPr>
          <a:lstStyle/>
          <a:p>
            <a:pPr marL="342859" indent="-342859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</a:rPr>
              <a:t> Промышленная площадка/Придорожный сервис/Общественно-деловая зона/С/х назначения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143375" y="1143000"/>
          <a:ext cx="4876800" cy="5435600"/>
        </p:xfrm>
        <a:graphic>
          <a:graphicData uri="http://schemas.openxmlformats.org/drawingml/2006/table">
            <a:tbl>
              <a:tblPr/>
              <a:tblGrid>
                <a:gridCol w="17002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765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57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Площадь площадки 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12002 кв.м.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86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Кадастровый номер участка/квартала  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45:08:012403:624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09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Собственник 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Муниципальная собственность</a:t>
                      </a: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30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Категория земель</a:t>
                      </a: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земли населенных пунктов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04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Вид разрешенного использования 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для общественно-деловых целей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1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Функциональная зона (ГП)</a:t>
                      </a: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197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Территориальная зона (ПЗЗ)</a:t>
                      </a: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Ж.1. Зона</a:t>
                      </a:r>
                      <a:r>
                        <a:rPr lang="ru-RU" sz="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индивидуальной жилой застройки и личного подсобного хозяйства</a:t>
                      </a: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87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Основные виды разрешенного использования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Для индивидуального жилищного строительства </a:t>
                      </a:r>
                      <a:r>
                        <a:rPr lang="ru-RU" sz="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(код 2.1)</a:t>
                      </a:r>
                    </a:p>
                    <a:p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Для ведения личного подсобного хозяйства (код 2.2)</a:t>
                      </a:r>
                    </a:p>
                    <a:p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Блокированная жилая застройка (код 2.3)</a:t>
                      </a:r>
                    </a:p>
                    <a:p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Обслуживание жилой застройки (код 2.7) </a:t>
                      </a: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8573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Электроснабжение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Технологическая возможность электроснабжения земельного участка имеется. Информация о плате за подключение будет установлена после оформления заявки на технологическое присоединение к электрическим сетям и заключения Договора о технологическом присоединении.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810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Газоснабжение 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имеется, расстояние до газопровода 5м.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619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Водоснабжение 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Отсутствует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691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Водоотведение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Отсутствует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366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Подъездные пути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Имеются (грунтовая дорога)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5001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Стоимость аренды/выкупа земельного участка, руб. 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Кадастровая стоимость земельного участка - 3 435, 09242 тыс.руб.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Стоимость аренды возможно определить после проведения независимой оценки.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824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857625"/>
            <a:ext cx="3786187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46" name="Picture 5" descr="C:\DOCUME~1\5F9F~1\LOCALS~1\Temp\Rar$DR08.156\IMG_20180803_1037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357313"/>
            <a:ext cx="18573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4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357313"/>
            <a:ext cx="18161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ятиугольник 5"/>
          <p:cNvSpPr/>
          <p:nvPr/>
        </p:nvSpPr>
        <p:spPr>
          <a:xfrm>
            <a:off x="0" y="260350"/>
            <a:ext cx="4932363" cy="576263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0825" y="333375"/>
            <a:ext cx="3889375" cy="431800"/>
          </a:xfrm>
          <a:prstGeom prst="rect">
            <a:avLst/>
          </a:prstGeom>
        </p:spPr>
        <p:txBody>
          <a:bodyPr lIns="91429" tIns="45715" rIns="91429" bIns="45715" anchor="ctr"/>
          <a:lstStyle/>
          <a:p>
            <a:pPr fontAlgn="auto">
              <a:spcAft>
                <a:spcPts val="0"/>
              </a:spcAft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Курганская область, Кетовский район, д.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Логоушка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ea typeface="+mj-ea"/>
                <a:cs typeface="Times New Roman" pitchFamily="18" charset="0"/>
              </a:rPr>
              <a:t>Площадка </a:t>
            </a:r>
            <a:r>
              <a:rPr lang="ru-RU" sz="1200" dirty="0" smtClean="0">
                <a:latin typeface="Times New Roman" pitchFamily="18" charset="0"/>
                <a:ea typeface="+mj-ea"/>
                <a:cs typeface="Times New Roman" pitchFamily="18" charset="0"/>
              </a:rPr>
              <a:t>№4</a:t>
            </a:r>
            <a:endParaRPr lang="ru-RU" sz="120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Пятиугольник 7"/>
          <p:cNvSpPr/>
          <p:nvPr/>
        </p:nvSpPr>
        <p:spPr>
          <a:xfrm rot="10800000">
            <a:off x="5003800" y="260350"/>
            <a:ext cx="4140200" cy="576263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6248400" y="285750"/>
            <a:ext cx="2771775" cy="622300"/>
          </a:xfrm>
          <a:prstGeom prst="rect">
            <a:avLst/>
          </a:prstGeom>
        </p:spPr>
        <p:txBody>
          <a:bodyPr lIns="91429" tIns="45715" rIns="91429" bIns="45715">
            <a:normAutofit fontScale="77500" lnSpcReduction="20000"/>
          </a:bodyPr>
          <a:lstStyle/>
          <a:p>
            <a:pPr marL="342859" indent="-342859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</a:rPr>
              <a:t> Промышленная площадка/Придорожный сервис/Общественно-деловая зона/С/х назначения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143375" y="1000125"/>
          <a:ext cx="4876800" cy="5759353"/>
        </p:xfrm>
        <a:graphic>
          <a:graphicData uri="http://schemas.openxmlformats.org/drawingml/2006/table">
            <a:tbl>
              <a:tblPr/>
              <a:tblGrid>
                <a:gridCol w="17002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765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018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Площадь площадки 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198492 кв.м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9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Кадастровый номер участка/квартала  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45:08:020302:482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596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Собственник 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Постоянное (бессрочное)  пользование Администрации </a:t>
                      </a:r>
                      <a:r>
                        <a:rPr kumimoji="0" lang="ru-RU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Кетовского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района</a:t>
                      </a: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361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Категория земель</a:t>
                      </a: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населенных пунктов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486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Вид разрешенного использования 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Для размещения складов по временному хранению, распределению и перевалке грузов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18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Функциональная зона (ГП)</a:t>
                      </a: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79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Территориальная зона (ПЗЗ)</a:t>
                      </a: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0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П. Зона объектов производственного назначения не требующих установления СЗЗ </a:t>
                      </a: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6128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Основные виды разрешенного использования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производственные предприятия, объекты складского назначения, не являющиеся источниками выделения негативных производственных воздействий на среду обитания и здоровье населения;</a:t>
                      </a:r>
                    </a:p>
                    <a:p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торговые комплексы, магазины;</a:t>
                      </a:r>
                    </a:p>
                    <a:p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склады-магазины оптовой торговли, предприятия и магазины оптовой и мелкооптовой торговли;</a:t>
                      </a:r>
                    </a:p>
                    <a:p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административные здания;</a:t>
                      </a:r>
                    </a:p>
                    <a:p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информационные центры;</a:t>
                      </a:r>
                    </a:p>
                    <a:p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предприятия общественного питания;</a:t>
                      </a:r>
                    </a:p>
                    <a:p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отделения связи, телефонные и телеграфные станции;</a:t>
                      </a:r>
                    </a:p>
                    <a:p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производственные базы жилищно-эксплуатационных служб; </a:t>
                      </a:r>
                    </a:p>
                    <a:p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объекты пожарной охраны; </a:t>
                      </a: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60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Электроснабжение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Технологическая возможность электроснабжения земельного участка имеется. Информация о плате за подключение будет установлена после оформления заявки на технологическое присоединение к электрическим сетям и заключения Договора о технологическом присоединении.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690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Газоснабжение 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Строительство газопровода до населенного пункта планируется завершить в 2020 году. 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71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Водоснабжение 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Отсутствует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491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Водоотведение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действующая канализация расположенной в 100 метров от участка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143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Подъездные пути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Имеются (асфальтовое дорожное покрытие)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4365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Стоимость аренды/выкупа земельного участка, руб. 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Кадастровая стоимость земельного участка 2 895 99828 тыс. руб.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Стоимость аренды возможно определить после проведения независимой оценки.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92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929063"/>
            <a:ext cx="3749675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0" name="Picture 12" descr="C:\DOCUME~1\5F9F~1\LOCALS~1\Temp\Rar$DR07.828\IMG_20180803_1039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214438"/>
            <a:ext cx="3741738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ятиугольник 5"/>
          <p:cNvSpPr/>
          <p:nvPr/>
        </p:nvSpPr>
        <p:spPr>
          <a:xfrm>
            <a:off x="0" y="260350"/>
            <a:ext cx="4932363" cy="576263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0825" y="333375"/>
            <a:ext cx="3889375" cy="431800"/>
          </a:xfrm>
          <a:prstGeom prst="rect">
            <a:avLst/>
          </a:prstGeom>
        </p:spPr>
        <p:txBody>
          <a:bodyPr lIns="91429" tIns="45715" rIns="91429" bIns="45715" anchor="ctr"/>
          <a:lstStyle/>
          <a:p>
            <a:pPr fontAlgn="auto">
              <a:spcAft>
                <a:spcPts val="0"/>
              </a:spcAft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Курганская область, Кетовский район, в границах Кетовского лесхоза </a:t>
            </a:r>
            <a:r>
              <a:rPr lang="ru-RU" sz="1200" dirty="0">
                <a:latin typeface="Times New Roman" pitchFamily="18" charset="0"/>
                <a:ea typeface="+mj-ea"/>
                <a:cs typeface="Times New Roman" pitchFamily="18" charset="0"/>
              </a:rPr>
              <a:t>Площадка №5</a:t>
            </a:r>
          </a:p>
        </p:txBody>
      </p:sp>
      <p:sp>
        <p:nvSpPr>
          <p:cNvPr id="8" name="Пятиугольник 7"/>
          <p:cNvSpPr/>
          <p:nvPr/>
        </p:nvSpPr>
        <p:spPr>
          <a:xfrm rot="10800000">
            <a:off x="5003800" y="260350"/>
            <a:ext cx="4140200" cy="576263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6248400" y="285750"/>
            <a:ext cx="2771775" cy="622300"/>
          </a:xfrm>
          <a:prstGeom prst="rect">
            <a:avLst/>
          </a:prstGeom>
        </p:spPr>
        <p:txBody>
          <a:bodyPr lIns="91429" tIns="45715" rIns="91429" bIns="45715">
            <a:normAutofit fontScale="77500" lnSpcReduction="20000"/>
          </a:bodyPr>
          <a:lstStyle/>
          <a:p>
            <a:pPr marL="342859" indent="-342859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</a:rPr>
              <a:t> Промышленная площадка/Придорожный сервис/Общественно-деловая зона/С/х назначения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143375" y="1000125"/>
          <a:ext cx="4876800" cy="5721349"/>
        </p:xfrm>
        <a:graphic>
          <a:graphicData uri="http://schemas.openxmlformats.org/drawingml/2006/table">
            <a:tbl>
              <a:tblPr/>
              <a:tblGrid>
                <a:gridCol w="17002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765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018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Площадь площадки 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25119 кв.м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11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Кадастровый номер участка/квартала  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45:08:030707:320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25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Собственник 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Собственник не определен</a:t>
                      </a: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18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Категория земель</a:t>
                      </a: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Земли особо охраняемых территорий</a:t>
                      </a: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00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Вид разрешенного использования 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Для размещения пионерского лагеря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43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Функциональная зона (ГП)</a:t>
                      </a: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91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Территориальная зона (ПЗЗ)</a:t>
                      </a: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u="none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Рн</a:t>
                      </a:r>
                      <a:r>
                        <a:rPr lang="ru-RU" sz="800" b="0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Зона массовой рекреации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4746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Основные виды разрешенного использования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отдых (рекреация): обустройство мест для занятия спортом, физической культурой, пешими или верховыми прогулками, отдыха и туризма, наблюдения за природой, пикников, рыбалки, создание и уход за парками, садами и скверами, прудами, озерами, водохранилищами, пляжами, береговыми полосами водных объектов общего пользования, а также обустройство мест отдыха в них;</a:t>
                      </a:r>
                    </a:p>
                    <a:p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туристическое обслуживание;</a:t>
                      </a:r>
                    </a:p>
                    <a:p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курортная деятельность;</a:t>
                      </a:r>
                    </a:p>
                    <a:p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санаторная деятельность.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коммунальное обслуживание (размещение линейных объектов, в том числе воздушные линии электропередач напряжением ниже 35 кВ).</a:t>
                      </a: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7859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Электроснабжение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Технологическая возможность электроснабжения земельного участка имеется. Информация о плате за подключение будет установлена после оформления заявки на технологическое присоединение к электрическим сетям и заключения Договора о технологическом присоединении.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826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Газоснабжение 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Возможность подключения имеется.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018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Водоснабжение 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Возможность подключения имеется.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768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Водоотведение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имеется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018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Подъездные пути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Имеются (асфальтовое дорожное покрытие)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5566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Стоимость аренды/выкупа земельного участка, руб. 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Кадастровая стоимость 258, 223 тыс. руб., стоимость аренды 12, 911 тыс.руб.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Окончательную стоимость выкупа и  аренды возможно определить после проведения независимой оценки.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255" marR="8255" marT="825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10293" name="Picture 12" descr="C:\Documents and Settings\СЗСЖКХ\Рабочий стол\IMG_20180731_0952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214438"/>
            <a:ext cx="3795712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786188"/>
            <a:ext cx="3794125" cy="243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2686</TotalTime>
  <Words>3800</Words>
  <Application>Microsoft Office PowerPoint</Application>
  <PresentationFormat>Экран (4:3)</PresentationFormat>
  <Paragraphs>725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schurkin_am</dc:creator>
  <cp:lastModifiedBy>555</cp:lastModifiedBy>
  <cp:revision>801</cp:revision>
  <dcterms:created xsi:type="dcterms:W3CDTF">2017-02-28T06:58:12Z</dcterms:created>
  <dcterms:modified xsi:type="dcterms:W3CDTF">2020-04-24T03:09:26Z</dcterms:modified>
</cp:coreProperties>
</file>