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9" r:id="rId3"/>
    <p:sldId id="258" r:id="rId4"/>
  </p:sldIdLst>
  <p:sldSz cx="6858000" cy="9144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CC99"/>
    <a:srgbClr val="FFCCFF"/>
    <a:srgbClr val="EAEAEA"/>
    <a:srgbClr val="CCFF99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9542" autoAdjust="0"/>
  </p:normalViewPr>
  <p:slideViewPr>
    <p:cSldViewPr>
      <p:cViewPr>
        <p:scale>
          <a:sx n="82" d="100"/>
          <a:sy n="82" d="100"/>
        </p:scale>
        <p:origin x="-105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r>
              <a:rPr lang="ru-RU" sz="1400" b="0" dirty="0" smtClean="0">
                <a:effectLst/>
                <a:latin typeface="Arial" pitchFamily="34" charset="0"/>
                <a:cs typeface="Arial" pitchFamily="34" charset="0"/>
              </a:rPr>
              <a:t>Динамика численности безработных граждан </a:t>
            </a:r>
            <a:r>
              <a:rPr lang="ru-RU" sz="1400" b="0" dirty="0" err="1" smtClean="0">
                <a:effectLst/>
                <a:latin typeface="Arial" pitchFamily="34" charset="0"/>
                <a:cs typeface="Arial" pitchFamily="34" charset="0"/>
              </a:rPr>
              <a:t>Кетовского</a:t>
            </a:r>
            <a:r>
              <a:rPr lang="ru-RU" sz="1400" b="0" dirty="0" smtClean="0">
                <a:effectLst/>
                <a:latin typeface="Arial" pitchFamily="34" charset="0"/>
                <a:cs typeface="Arial" pitchFamily="34" charset="0"/>
              </a:rPr>
              <a:t> района</a:t>
            </a:r>
            <a:endParaRPr lang="ru-RU" sz="1600" b="0" dirty="0">
              <a:effectLst/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6292620088625879E-2"/>
          <c:y val="0.22353771270256842"/>
          <c:w val="0.91743234577311383"/>
          <c:h val="0.50935045519797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soft" dir="t"/>
            </a:scene3d>
            <a:sp3d prstMaterial="dkEdge">
              <a:bevelT w="63500" h="25400"/>
            </a:sp3d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178</c:v>
                </c:pt>
                <c:pt idx="1">
                  <c:v>164</c:v>
                </c:pt>
                <c:pt idx="2">
                  <c:v>152</c:v>
                </c:pt>
                <c:pt idx="3">
                  <c:v>139</c:v>
                </c:pt>
                <c:pt idx="4">
                  <c:v>146</c:v>
                </c:pt>
                <c:pt idx="5">
                  <c:v>158</c:v>
                </c:pt>
                <c:pt idx="6">
                  <c:v>155</c:v>
                </c:pt>
                <c:pt idx="7">
                  <c:v>148</c:v>
                </c:pt>
                <c:pt idx="8">
                  <c:v>108</c:v>
                </c:pt>
                <c:pt idx="9">
                  <c:v>101</c:v>
                </c:pt>
                <c:pt idx="10">
                  <c:v>96</c:v>
                </c:pt>
                <c:pt idx="11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40000"/>
                  <a:lumOff val="60000"/>
                </a:schemeClr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/>
              <a:lightRig rig="threePt" dir="t"/>
            </a:scene3d>
            <a:sp3d prstMaterial="matte"/>
          </c:spPr>
          <c:invertIfNegative val="0"/>
          <c:dLbls>
            <c:txPr>
              <a:bodyPr/>
              <a:lstStyle/>
              <a:p>
                <a:pPr>
                  <a:defRPr sz="10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232</c:v>
                </c:pt>
                <c:pt idx="1">
                  <c:v>213</c:v>
                </c:pt>
                <c:pt idx="2">
                  <c:v>195</c:v>
                </c:pt>
                <c:pt idx="3">
                  <c:v>190</c:v>
                </c:pt>
                <c:pt idx="4">
                  <c:v>194</c:v>
                </c:pt>
                <c:pt idx="5">
                  <c:v>216</c:v>
                </c:pt>
                <c:pt idx="6">
                  <c:v>228</c:v>
                </c:pt>
                <c:pt idx="7">
                  <c:v>226</c:v>
                </c:pt>
                <c:pt idx="8">
                  <c:v>217</c:v>
                </c:pt>
                <c:pt idx="9">
                  <c:v>188</c:v>
                </c:pt>
                <c:pt idx="10">
                  <c:v>231</c:v>
                </c:pt>
                <c:pt idx="11">
                  <c:v>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175296"/>
        <c:axId val="105230336"/>
      </c:barChart>
      <c:catAx>
        <c:axId val="1051752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5230336"/>
        <c:crosses val="autoZero"/>
        <c:auto val="1"/>
        <c:lblAlgn val="ctr"/>
        <c:lblOffset val="100"/>
        <c:noMultiLvlLbl val="0"/>
      </c:catAx>
      <c:valAx>
        <c:axId val="1052303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05175296"/>
        <c:crosses val="autoZero"/>
        <c:crossBetween val="between"/>
      </c:valAx>
      <c:spPr>
        <a:noFill/>
        <a:ln w="25400">
          <a:noFill/>
        </a:ln>
        <a:effectLst/>
        <a:scene3d>
          <a:camera prst="orthographicFront"/>
          <a:lightRig rig="threePt" dir="t"/>
        </a:scene3d>
      </c:spPr>
    </c:plotArea>
    <c:legend>
      <c:legendPos val="r"/>
      <c:layout>
        <c:manualLayout>
          <c:xMode val="edge"/>
          <c:yMode val="edge"/>
          <c:x val="0.87326144493087265"/>
          <c:y val="3.2235697152383884E-2"/>
          <c:w val="9.9948282820896128E-2"/>
          <c:h val="0.18653211378273021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716942165156251"/>
          <c:y val="0"/>
        </c:manualLayout>
      </c:layout>
      <c:overlay val="0"/>
      <c:txPr>
        <a:bodyPr/>
        <a:lstStyle/>
        <a:p>
          <a:pPr algn="ctr">
            <a:defRPr sz="1400">
              <a:solidFill>
                <a:schemeClr val="tx1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3166317875089329"/>
          <c:y val="0.29037296509538157"/>
          <c:w val="0.62299569031281954"/>
          <c:h val="0.65648342994569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</c:dPt>
          <c:dLbls>
            <c:dLbl>
              <c:idx val="0"/>
              <c:layout>
                <c:manualLayout>
                  <c:x val="-5.2542128081780135E-3"/>
                  <c:y val="6.0952831868785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335443403493166"/>
                  <c:y val="3.0045681198821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0.31395348837209303</c:v>
                </c:pt>
                <c:pt idx="1">
                  <c:v>0.68604651162790697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05128704"/>
        <c:axId val="105122816"/>
      </c:barChart>
      <c:valAx>
        <c:axId val="105122816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105128704"/>
        <c:crosses val="autoZero"/>
        <c:crossBetween val="between"/>
      </c:valAx>
      <c:catAx>
        <c:axId val="1051287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5122816"/>
        <c:crosses val="autoZero"/>
        <c:auto val="1"/>
        <c:lblAlgn val="ctr"/>
        <c:lblOffset val="100"/>
        <c:noMultiLvlLbl val="0"/>
      </c:catAx>
      <c:spPr>
        <a:effectLst>
          <a:glow>
            <a:schemeClr val="accent1">
              <a:alpha val="46000"/>
            </a:schemeClr>
          </a:glow>
        </a:effectLst>
      </c:spPr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возрасту:</a:t>
            </a:r>
          </a:p>
        </c:rich>
      </c:tx>
      <c:layout>
        <c:manualLayout>
          <c:xMode val="edge"/>
          <c:yMode val="edge"/>
          <c:x val="0.375593510443284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5362333638578228"/>
          <c:y val="0.21163574417657297"/>
          <c:w val="0.53008315695589558"/>
          <c:h val="0.788364158368368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9525"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 16 до 17 лет</c:v>
                </c:pt>
                <c:pt idx="1">
                  <c:v>от 18 до 35 лет</c:v>
                </c:pt>
                <c:pt idx="2">
                  <c:v>от 36 до 49 лет</c:v>
                </c:pt>
                <c:pt idx="3">
                  <c:v> 50 лет и старше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</c:v>
                </c:pt>
                <c:pt idx="1">
                  <c:v>0.16279069767441862</c:v>
                </c:pt>
                <c:pt idx="2">
                  <c:v>0.30232558139534882</c:v>
                </c:pt>
                <c:pt idx="3">
                  <c:v>0.58139534883720934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70538368"/>
        <c:axId val="70539904"/>
      </c:barChart>
      <c:catAx>
        <c:axId val="70538368"/>
        <c:scaling>
          <c:orientation val="maxMin"/>
        </c:scaling>
        <c:delete val="0"/>
        <c:axPos val="l"/>
        <c:majorTickMark val="out"/>
        <c:minorTickMark val="none"/>
        <c:tickLblPos val="nextTo"/>
        <c:spPr>
          <a:ln w="9525"/>
        </c:spPr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0539904"/>
        <c:crosses val="autoZero"/>
        <c:auto val="1"/>
        <c:lblAlgn val="ctr"/>
        <c:lblOffset val="100"/>
        <c:noMultiLvlLbl val="0"/>
      </c:catAx>
      <c:valAx>
        <c:axId val="7053990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70538368"/>
        <c:crosses val="autoZero"/>
        <c:crossBetween val="between"/>
      </c:valAx>
      <c:spPr>
        <a:ln w="25400"/>
      </c:spPr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образованию:</a:t>
            </a:r>
          </a:p>
        </c:rich>
      </c:tx>
      <c:layout>
        <c:manualLayout>
          <c:xMode val="edge"/>
          <c:yMode val="edge"/>
          <c:x val="0.3681060900640669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6551098393260115"/>
          <c:y val="0.26280486378706458"/>
          <c:w val="0.51521878341997995"/>
          <c:h val="0.704915062347569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1.1343864312038498E-2"/>
                  <c:y val="-1.246912330649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417353274946412E-3"/>
                  <c:y val="-6.2543026371801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504265266771963E-3"/>
                  <c:y val="-1.9102452835200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57938638975083E-3"/>
                  <c:y val="5.9316272816092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653177654085803E-2"/>
                  <c:y val="-1.748441000659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4"/>
                <c:pt idx="0">
                  <c:v>Высшее образование</c:v>
                </c:pt>
                <c:pt idx="1">
                  <c:v>Среднее ПО</c:v>
                </c:pt>
                <c:pt idx="2">
                  <c:v>имеют среднее (полное) и основное общее образование</c:v>
                </c:pt>
                <c:pt idx="3">
                  <c:v>не имеют основного общего образования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0.31111111111111112</c:v>
                </c:pt>
                <c:pt idx="1">
                  <c:v>0.37777777777777777</c:v>
                </c:pt>
                <c:pt idx="2">
                  <c:v>0.28888888888888886</c:v>
                </c:pt>
                <c:pt idx="3">
                  <c:v>2.2222222222222223E-2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73569024"/>
        <c:axId val="73546752"/>
      </c:barChart>
      <c:valAx>
        <c:axId val="73546752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73569024"/>
        <c:crosses val="autoZero"/>
        <c:crossBetween val="between"/>
      </c:valAx>
      <c:catAx>
        <c:axId val="735690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050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3546752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4027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7" y="0"/>
            <a:ext cx="2919565" cy="494027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r">
              <a:defRPr sz="1200"/>
            </a:lvl1pPr>
          </a:lstStyle>
          <a:p>
            <a:fld id="{35C42187-617F-45EF-98A3-180DD0E0AAA4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9" tIns="45384" rIns="90769" bIns="453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3" y="4687732"/>
            <a:ext cx="5389240" cy="4441506"/>
          </a:xfrm>
          <a:prstGeom prst="rect">
            <a:avLst/>
          </a:prstGeom>
        </p:spPr>
        <p:txBody>
          <a:bodyPr vert="horz" lIns="90769" tIns="45384" rIns="90769" bIns="453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3883"/>
            <a:ext cx="2919565" cy="494026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7" y="9373883"/>
            <a:ext cx="2919565" cy="494026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r">
              <a:defRPr sz="1200"/>
            </a:lvl1pPr>
          </a:lstStyle>
          <a:p>
            <a:fld id="{D4EBAC86-970E-41B8-9998-37787D0BE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4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430817"/>
            <a:ext cx="58326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Ситуация на рынке труда Кетовского района </a:t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01.01.2024 </a:t>
            </a:r>
            <a:r>
              <a:rPr lang="ru-RU" dirty="0"/>
              <a:t>года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688" y="1496052"/>
            <a:ext cx="5688632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lvl="0" indent="450000" algn="just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С начала 2023 года в Государственное казенное учреждение «Центр занятости населения города Кургана Курганской области» за содействием в поиске подходящей работы обратилось  </a:t>
            </a:r>
            <a:r>
              <a:rPr lang="ru-RU" dirty="0" smtClean="0"/>
              <a:t>641 человек, проживающих в </a:t>
            </a:r>
            <a:r>
              <a:rPr lang="ru-RU" dirty="0" err="1" smtClean="0"/>
              <a:t>Кетовском</a:t>
            </a:r>
            <a:r>
              <a:rPr lang="ru-RU" dirty="0" smtClean="0"/>
              <a:t> районе.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Основные показатели рынка труда:</a:t>
            </a:r>
          </a:p>
          <a:p>
            <a:pPr lvl="0"/>
            <a:endParaRPr lang="ru-RU" dirty="0" smtClean="0"/>
          </a:p>
          <a:p>
            <a:pPr indent="0"/>
            <a:r>
              <a:rPr lang="ru-RU" dirty="0" smtClean="0"/>
              <a:t>- </a:t>
            </a:r>
            <a:r>
              <a:rPr lang="ru-RU" dirty="0" smtClean="0"/>
              <a:t>90</a:t>
            </a:r>
            <a:r>
              <a:rPr lang="ru-RU" dirty="0" smtClean="0"/>
              <a:t> </a:t>
            </a:r>
            <a:r>
              <a:rPr lang="ru-RU" dirty="0"/>
              <a:t>человек - численность безработных граждан </a:t>
            </a:r>
            <a:r>
              <a:rPr lang="ru-RU" dirty="0" smtClean="0"/>
              <a:t>(</a:t>
            </a:r>
            <a:r>
              <a:rPr lang="ru-RU" dirty="0"/>
              <a:t>снижение </a:t>
            </a:r>
            <a:r>
              <a:rPr lang="ru-RU" dirty="0" smtClean="0"/>
              <a:t>на     </a:t>
            </a:r>
            <a:r>
              <a:rPr lang="ru-RU" dirty="0" smtClean="0"/>
              <a:t>59</a:t>
            </a:r>
            <a:r>
              <a:rPr lang="ru-RU" dirty="0" smtClean="0"/>
              <a:t>% </a:t>
            </a:r>
            <a:r>
              <a:rPr lang="ru-RU" dirty="0"/>
              <a:t>по сравнению с аналогичным периодом прошлого года</a:t>
            </a:r>
            <a:r>
              <a:rPr lang="ru-RU" dirty="0" smtClean="0"/>
              <a:t>);</a:t>
            </a:r>
          </a:p>
          <a:p>
            <a:pPr lvl="0" indent="0"/>
            <a:r>
              <a:rPr lang="ru-RU" dirty="0" smtClean="0"/>
              <a:t>-  0,4% </a:t>
            </a:r>
            <a:r>
              <a:rPr lang="ru-RU" dirty="0"/>
              <a:t>- уровень регистрируемой безработицы</a:t>
            </a:r>
            <a:r>
              <a:rPr lang="ru-RU" dirty="0" smtClean="0"/>
              <a:t>;</a:t>
            </a:r>
          </a:p>
          <a:p>
            <a:pPr indent="0"/>
            <a:r>
              <a:rPr lang="ru-RU" dirty="0"/>
              <a:t>- </a:t>
            </a:r>
            <a:r>
              <a:rPr lang="ru-RU" dirty="0" smtClean="0"/>
              <a:t>99 граждан, </a:t>
            </a:r>
            <a:r>
              <a:rPr lang="ru-RU" dirty="0" smtClean="0"/>
              <a:t>ищущих </a:t>
            </a:r>
            <a:r>
              <a:rPr lang="ru-RU" dirty="0"/>
              <a:t>работу, состоит на учете в службе занятости;</a:t>
            </a:r>
          </a:p>
          <a:p>
            <a:pPr indent="0"/>
            <a:r>
              <a:rPr lang="ru-RU" dirty="0" smtClean="0"/>
              <a:t>-   326 вакансий свободно </a:t>
            </a:r>
            <a:r>
              <a:rPr lang="ru-RU" dirty="0"/>
              <a:t>для </a:t>
            </a:r>
            <a:r>
              <a:rPr lang="ru-RU" dirty="0" smtClean="0"/>
              <a:t>трудоустройства;</a:t>
            </a:r>
          </a:p>
          <a:p>
            <a:pPr indent="0"/>
            <a:r>
              <a:rPr lang="ru-RU" dirty="0" smtClean="0"/>
              <a:t>-   </a:t>
            </a:r>
            <a:r>
              <a:rPr lang="ru-RU" dirty="0" smtClean="0"/>
              <a:t>263 </a:t>
            </a:r>
            <a:r>
              <a:rPr lang="ru-RU" dirty="0" smtClean="0"/>
              <a:t>человека трудоустроено </a:t>
            </a:r>
            <a:r>
              <a:rPr lang="ru-RU" dirty="0"/>
              <a:t>с начала текущего </a:t>
            </a:r>
            <a:r>
              <a:rPr lang="ru-RU" dirty="0" smtClean="0"/>
              <a:t>года;</a:t>
            </a:r>
          </a:p>
          <a:p>
            <a:pPr indent="0"/>
            <a:r>
              <a:rPr lang="ru-RU" dirty="0" smtClean="0"/>
              <a:t>- </a:t>
            </a:r>
            <a:r>
              <a:rPr lang="ru-RU" dirty="0"/>
              <a:t> </a:t>
            </a:r>
            <a:r>
              <a:rPr lang="ru-RU" dirty="0" smtClean="0"/>
              <a:t> 316 человек </a:t>
            </a:r>
            <a:r>
              <a:rPr lang="ru-RU" dirty="0"/>
              <a:t>были признаны безработными за январь - </a:t>
            </a:r>
            <a:r>
              <a:rPr lang="ru-RU" dirty="0" smtClean="0"/>
              <a:t>декабрь </a:t>
            </a:r>
            <a:r>
              <a:rPr lang="ru-RU" dirty="0"/>
              <a:t>2023 </a:t>
            </a:r>
            <a:r>
              <a:rPr lang="ru-RU" dirty="0" smtClean="0"/>
              <a:t>года.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‒"/>
            </a:pP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824325794"/>
              </p:ext>
            </p:extLst>
          </p:nvPr>
        </p:nvGraphicFramePr>
        <p:xfrm>
          <a:off x="620688" y="5940152"/>
          <a:ext cx="5688632" cy="2624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688" y="318914"/>
            <a:ext cx="5688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Структура безработных граждан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Кетовского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01.01.2024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года: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47304937"/>
              </p:ext>
            </p:extLst>
          </p:nvPr>
        </p:nvGraphicFramePr>
        <p:xfrm>
          <a:off x="620688" y="1115616"/>
          <a:ext cx="2666578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252487"/>
              </p:ext>
            </p:extLst>
          </p:nvPr>
        </p:nvGraphicFramePr>
        <p:xfrm>
          <a:off x="3213094" y="1115616"/>
          <a:ext cx="3276246" cy="108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953302978"/>
              </p:ext>
            </p:extLst>
          </p:nvPr>
        </p:nvGraphicFramePr>
        <p:xfrm>
          <a:off x="402171" y="2339752"/>
          <a:ext cx="6199510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3224" y="3877444"/>
            <a:ext cx="5955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вакансий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Кетовском районе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3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26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ед.</a:t>
            </a:r>
          </a:p>
          <a:p>
            <a:pPr algn="ctr"/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Коэффициент напряженности на рынке труда 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(незанятых граждан на 1 вакансию) –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0,3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ед.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80" y="4986716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Наиболее востребованные профессии в Кетовском районе на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01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.202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года: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997127"/>
              </p:ext>
            </p:extLst>
          </p:nvPr>
        </p:nvGraphicFramePr>
        <p:xfrm>
          <a:off x="548680" y="5724128"/>
          <a:ext cx="5832648" cy="24482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2408"/>
                <a:gridCol w="2160240"/>
              </a:tblGrid>
              <a:tr h="30470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профессии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Число </a:t>
                      </a: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вакансий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336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Врач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Учитель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Медицинская сестра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Слесарь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Тракторист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Водитель автомобиля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Дорожный рабочий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76" y="323534"/>
            <a:ext cx="5868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Реализация государственной программы</a:t>
            </a:r>
          </a:p>
          <a:p>
            <a:r>
              <a:rPr lang="ru-RU" dirty="0"/>
              <a:t> «Содействие занятости населения»</a:t>
            </a:r>
          </a:p>
          <a:p>
            <a:r>
              <a:rPr lang="ru-RU" dirty="0"/>
              <a:t>з</a:t>
            </a:r>
            <a:r>
              <a:rPr lang="ru-RU" dirty="0" smtClean="0"/>
              <a:t>а 2023 год </a:t>
            </a:r>
            <a:r>
              <a:rPr lang="ru-RU" dirty="0"/>
              <a:t>(Кетовский район)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1327" y="1331640"/>
            <a:ext cx="6051350" cy="129614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Трудоустроено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263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человека, в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том числе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 граждан предпенсионного возраста;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8 граждан с инвалидностью.</a:t>
            </a:r>
          </a:p>
          <a:p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2711" y="4572000"/>
            <a:ext cx="6051350" cy="201622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Оказано услуг в сфере занятости: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58 человек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получили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услугу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 социальной адаптации на рынке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труда;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284 гражданина получили услугу по профессиональной ориентации;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57 безработных граждан, получил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услуги по психологической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поддержке;</a:t>
            </a:r>
          </a:p>
          <a:p>
            <a:pPr lvl="0"/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человек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получили услугу по содействию самозанятости;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из них получил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единовременную финансовую помощь при соответствующей государственной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регистрации.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327" y="2843808"/>
            <a:ext cx="6051351" cy="151216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общественных и временных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191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несовершеннолетний гражданин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возрасте от 14 до 18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лет трудоустроен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 временные работы в свободное от учебы время;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72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гражданина трудоустроено на общественные работы.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9072" y="6804248"/>
            <a:ext cx="6051350" cy="100811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kumimoji="0" lang="ru-RU" sz="12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человек  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приступили </a:t>
            </a:r>
            <a:r>
              <a:rPr kumimoji="0" lang="ru-RU" sz="12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 профессиональному обучению и 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получению дополнительного </a:t>
            </a:r>
            <a:r>
              <a:rPr kumimoji="0" lang="ru-RU" sz="12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профессионального образования.</a:t>
            </a:r>
            <a:endParaRPr kumimoji="0" lang="ru-RU" sz="12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25719</TotalTime>
  <Words>345</Words>
  <Application>Microsoft Office PowerPoint</Application>
  <PresentationFormat>Экран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chernovol</dc:creator>
  <cp:lastModifiedBy>46kab-4</cp:lastModifiedBy>
  <cp:revision>1765</cp:revision>
  <cp:lastPrinted>2023-10-10T06:52:41Z</cp:lastPrinted>
  <dcterms:created xsi:type="dcterms:W3CDTF">2017-06-23T05:32:50Z</dcterms:created>
  <dcterms:modified xsi:type="dcterms:W3CDTF">2024-01-15T05:25:18Z</dcterms:modified>
</cp:coreProperties>
</file>