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4520"/>
    <a:srgbClr val="0033A0"/>
    <a:srgbClr val="68B3E7"/>
    <a:srgbClr val="00267A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>
        <p:scale>
          <a:sx n="94" d="100"/>
          <a:sy n="94" d="100"/>
        </p:scale>
        <p:origin x="-732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65A55-98D8-43B1-A3F4-A6E1893A9927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E09FB-6180-482E-8D46-54C10CFD6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1313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7BA95-3E00-4720-9FA3-E968A76E9FD9}" type="datetimeFigureOut">
              <a:rPr lang="ru-RU" smtClean="0"/>
              <a:t>29.07.2022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47128-204E-40BA-903B-E2833BFA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5712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7128-204E-40BA-903B-E2833BFA1155}" type="slidenum">
              <a:rPr lang="ru-RU" smtClean="0"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326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7128-204E-40BA-903B-E2833BFA1155}" type="slidenum">
              <a:rPr lang="ru-RU" smtClean="0"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32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873-E12B-4484-90D7-2509B45551ED}" type="datetime1">
              <a:rPr lang="ru-RU" smtClean="0"/>
              <a:t>29.07.2022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816C-EC38-4179-BE9E-5F7B141E03A2}" type="datetime1">
              <a:rPr lang="ru-RU" smtClean="0"/>
              <a:t>29.07.2022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88E9-E564-4AE7-B7F3-D1F5B6BBEB15}" type="datetime1">
              <a:rPr lang="ru-RU" smtClean="0"/>
              <a:t>29.07.2022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C796-95D4-4EEE-9BA5-045F0CA7B239}" type="datetime1">
              <a:rPr lang="ru-RU" smtClean="0"/>
              <a:t>29.07.2022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76A3-386F-448D-AADF-5E2B1844695B}" type="datetime1">
              <a:rPr lang="ru-RU" smtClean="0"/>
              <a:t>29.07.2022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E7ED-89BF-459F-A0C4-F09F414F2BF9}" type="datetime1">
              <a:rPr lang="ru-RU" smtClean="0"/>
              <a:t>29.07.2022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A400-FBEF-42B1-BC86-F8C798D97688}" type="datetime1">
              <a:rPr lang="ru-RU" smtClean="0"/>
              <a:t>29.07.2022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D5E49-D7D3-4FF0-8AEE-9D9C92E68D67}" type="datetime1">
              <a:rPr lang="ru-RU" smtClean="0"/>
              <a:t>29.07.2022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858B-2193-4B6B-BA77-7500B6CFBC0D}" type="datetime1">
              <a:rPr lang="ru-RU" smtClean="0"/>
              <a:t>29.07.2022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4742-D1F0-4EF7-99D8-083644A56C40}" type="datetime1">
              <a:rPr lang="ru-RU" smtClean="0"/>
              <a:t>29.07.2022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7284-58F8-4268-AFE6-8848CA3CD2E7}" type="datetime1">
              <a:rPr lang="ru-RU" smtClean="0"/>
              <a:t>29.07.2022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61858-88CC-40EF-843A-C74C9C9E5589}" type="datetime1">
              <a:rPr lang="ru-RU" smtClean="0"/>
              <a:t>29.07.2022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НПА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12968" cy="72008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 ДЛЯ граждан</a:t>
            </a:r>
            <a:br>
              <a:rPr lang="ru-RU" sz="22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2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обучение </a:t>
            </a:r>
            <a:r>
              <a:rPr lang="ru-RU" sz="2200" b="1" dirty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2022 ГОДУ</a:t>
            </a:r>
            <a:r>
              <a:rPr lang="ru-RU" sz="1400" dirty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400" dirty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1400" dirty="0">
              <a:solidFill>
                <a:srgbClr val="0033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608004" y="3343274"/>
            <a:ext cx="4248472" cy="3364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124744"/>
            <a:ext cx="871296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Кто может пройти обучение в рамках федерального проекта «Содействие занятости» национального проекта «Демография»?</a:t>
            </a:r>
          </a:p>
          <a:p>
            <a:pPr algn="just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безработные граждане, зарегистрированные в органах службы занятости; 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► работники, находящиеся под риском увольнения, включая введение режима неполного рабочего времени, простой, временную остановку работ, предоставление отпусков без сохранения заработной платы, проведение мероприятий по высвобождению работников;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► граждане в возрасте 50 лет и старше;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►  граждане </a:t>
            </a:r>
            <a:r>
              <a:rPr lang="ru-RU" sz="12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предпенсионного</a:t>
            </a:r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возраста; 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► женщины, находящиеся в отпуске по уходу за ребенком до достижения им возраста 3 лет; 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► женщины, не состоящие в трудовых отношениях и имеющие детей дошкольного возраста от 0 до 7 лет включительно;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►  молодежь в возрасте до 35 лет включительно, относящаяся к категориям: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- граждане, которые с даты окончания военной службы по призыву не являются занятыми в соответствии с законодательством Российской Федерации о занятости населения в течение 4 месяцев и более</a:t>
            </a:r>
            <a:r>
              <a:rPr lang="ru-RU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граждане, которые с даты выдачи им документа об образовании и (или) о квалификации не являются занятыми в соответствии с законодательством Российской Федерации о занятости населения в течение 4 месяцев и более; 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- граждане, не имеющие среднего профессионального или высшего образования и не обучающиеся по образовательным программам среднего профессионального или высшего образования (в случае обучения по основным программам профессионального обучения); 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- граждане, находящиеся под риском увольнения (граждане, планируемые к увольнению в связи с ликвидацией организации либо с прекращением деятельности индивидуального предпринимателя, сокращением численности или штата работников организации, индивидуального предпринимателя и возможным расторжением с ними трудовых договоров);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- граждане, завершающие обучение по образовательным программам среднего профессионального или высшего образования в текущем календарном году (за исключением получивших грант на обучение или обучающихся по договорам о целевом обучении), обратившиеся в органы службы занятости по месту жительства, для которых отсутствует подходящая работа по получаемой профессии (специальности).</a:t>
            </a:r>
          </a:p>
          <a:p>
            <a:pPr algn="just"/>
            <a:endParaRPr lang="ru-RU" sz="12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4679" y="4510286"/>
            <a:ext cx="86976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16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354" y="116632"/>
            <a:ext cx="1497330" cy="805815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7278429" y="265857"/>
            <a:ext cx="2190115" cy="509270"/>
            <a:chOff x="0" y="0"/>
            <a:chExt cx="2190560" cy="510363"/>
          </a:xfrm>
        </p:grpSpPr>
        <p:sp>
          <p:nvSpPr>
            <p:cNvPr id="17" name="Надпись 2"/>
            <p:cNvSpPr txBox="1">
              <a:spLocks noChangeArrowheads="1"/>
            </p:cNvSpPr>
            <p:nvPr/>
          </p:nvSpPr>
          <p:spPr bwMode="auto">
            <a:xfrm>
              <a:off x="478155" y="31920"/>
              <a:ext cx="1712405" cy="478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Служба занятости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населения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Курганской области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99730" cy="510363"/>
            </a:xfrm>
            <a:prstGeom prst="rect">
              <a:avLst/>
            </a:prstGeom>
          </p:spPr>
        </p:pic>
      </p:grpSp>
      <p:sp>
        <p:nvSpPr>
          <p:cNvPr id="14" name="Нижний колонтитул 12"/>
          <p:cNvSpPr txBox="1">
            <a:spLocks/>
          </p:cNvSpPr>
          <p:nvPr/>
        </p:nvSpPr>
        <p:spPr>
          <a:xfrm>
            <a:off x="113804" y="5445224"/>
            <a:ext cx="8928512" cy="628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10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635028" cy="396044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ru-RU" sz="1400" b="1" kern="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400" b="1" kern="0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ОРГАНИЗАЦИИ</a:t>
            </a:r>
            <a:r>
              <a:rPr lang="ru-RU" sz="1400" b="1" kern="0" dirty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ОБЕСПЕЧИВАЮЩИЕ РЕАЛИЗАЦИЮ </a:t>
            </a:r>
            <a:r>
              <a:rPr lang="ru-RU" sz="1400" b="1" kern="0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МЕРОПРИЯТИЯ ПО ОБУЧЕНИЮ:</a:t>
            </a:r>
            <a:endParaRPr lang="ru-RU" sz="1400" b="1" kern="0" dirty="0">
              <a:solidFill>
                <a:srgbClr val="CF45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8288" indent="-268288" algn="just"/>
            <a:r>
              <a:rPr lang="ru-RU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► </a:t>
            </a:r>
            <a:r>
              <a:rPr lang="ru-RU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Автономная </a:t>
            </a:r>
            <a:r>
              <a:rPr lang="ru-RU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некоммерческая организация «Агентство развития профессионального мастерства (</a:t>
            </a:r>
            <a:r>
              <a:rPr lang="ru-RU" sz="14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Ворлдскиллс</a:t>
            </a:r>
            <a:r>
              <a:rPr lang="ru-RU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Россия</a:t>
            </a:r>
            <a:r>
              <a:rPr lang="ru-RU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)»; </a:t>
            </a:r>
            <a:r>
              <a:rPr lang="ru-RU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</a:p>
          <a:p>
            <a:pPr marL="268288" indent="-268288" algn="just">
              <a:tabLst>
                <a:tab pos="268288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► ФГБОУ 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ВО «Российская академия народного хозяйства и государственной службы при Президенте Российской Федерации» («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»);</a:t>
            </a:r>
            <a:endParaRPr lang="ru-RU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► </a:t>
            </a:r>
            <a:r>
              <a:rPr lang="ru-RU" sz="1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ФГАОУ ВО «Национальный исследовательский Томский государственный </a:t>
            </a:r>
            <a:r>
              <a:rPr lang="ru-RU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университет».</a:t>
            </a:r>
            <a:endParaRPr lang="ru-RU" altLang="ru-RU" sz="14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ts val="0"/>
              </a:spcBef>
            </a:pPr>
            <a:endParaRPr lang="ru-RU" altLang="ru-RU" sz="16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4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ГРАЖДАНИН</a:t>
            </a:r>
            <a:r>
              <a:rPr lang="ru-RU" sz="1400" b="1" dirty="0" smtClean="0">
                <a:solidFill>
                  <a:srgbClr val="68B3E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подает </a:t>
            </a:r>
            <a:r>
              <a:rPr lang="ru-RU" alt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заявление о прохождении обучения с использованием единой цифровой платформы в сфере занятости и трудовых отношений «Работа в России» (вход в личный кабинет через логин и пароль от </a:t>
            </a:r>
            <a:r>
              <a:rPr lang="ru-RU" altLang="ru-RU" sz="14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Госуслуг</a:t>
            </a:r>
            <a:r>
              <a:rPr lang="ru-RU" alt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lvl="0" algn="l">
              <a:spcBef>
                <a:spcPts val="0"/>
              </a:spcBef>
            </a:pPr>
            <a:endParaRPr lang="ru-RU" sz="1400" b="1" dirty="0" smtClean="0">
              <a:solidFill>
                <a:srgbClr val="CF452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ru-RU" sz="14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ГРАЖДАНИН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принять участие в обучении  один раз в период до 2024 года. </a:t>
            </a:r>
          </a:p>
          <a:p>
            <a:pPr lvl="0" algn="just"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Граждане, отчисленные за неуспеваемость или нерегулярное посещение занятий без уважительной причины, лишаются права участия в мероприятиях по обучению.</a:t>
            </a:r>
          </a:p>
          <a:p>
            <a:pPr algn="just">
              <a:spcBef>
                <a:spcPts val="0"/>
              </a:spcBef>
            </a:pPr>
            <a:endParaRPr lang="ru-RU" altLang="ru-RU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ts val="0"/>
              </a:spcBef>
            </a:pPr>
            <a:endParaRPr lang="ru-RU" sz="13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</a:pPr>
            <a:r>
              <a:rPr lang="ru-RU" altLang="ru-RU" sz="14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ОБУЧЕНИЕ БЕСПЛАТНОЕ</a:t>
            </a:r>
            <a:endParaRPr lang="ru-RU" altLang="ru-RU" sz="14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endParaRPr lang="ru-RU" altLang="ru-RU" sz="1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endParaRPr lang="ru-RU" sz="13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endParaRPr lang="ru-RU" sz="13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endParaRPr lang="ru-RU" sz="13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endParaRPr lang="ru-RU" sz="13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ts val="0"/>
              </a:spcBef>
            </a:pPr>
            <a:endParaRPr lang="ru-RU" sz="13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16016" y="3356991"/>
            <a:ext cx="4248472" cy="3364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51520" y="260648"/>
            <a:ext cx="871296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 ДЛЯ граждан</a:t>
            </a:r>
            <a:endParaRPr lang="ru-RU" sz="2000" b="1" cap="all" dirty="0">
              <a:solidFill>
                <a:srgbClr val="0033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ru-RU" sz="2000" b="1" cap="all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обучение </a:t>
            </a:r>
            <a:r>
              <a:rPr lang="ru-RU" sz="2000" b="1" dirty="0" smtClean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sz="2000" b="1" dirty="0">
                <a:solidFill>
                  <a:srgbClr val="0033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2022 ГОДУ</a:t>
            </a:r>
            <a:endParaRPr lang="ru-RU" sz="2000" dirty="0">
              <a:solidFill>
                <a:srgbClr val="0033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354" y="116632"/>
            <a:ext cx="1497330" cy="805815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7278429" y="265857"/>
            <a:ext cx="2190115" cy="509270"/>
            <a:chOff x="0" y="0"/>
            <a:chExt cx="2190560" cy="510363"/>
          </a:xfrm>
        </p:grpSpPr>
        <p:sp>
          <p:nvSpPr>
            <p:cNvPr id="16" name="Надпись 2"/>
            <p:cNvSpPr txBox="1">
              <a:spLocks noChangeArrowheads="1"/>
            </p:cNvSpPr>
            <p:nvPr/>
          </p:nvSpPr>
          <p:spPr bwMode="auto">
            <a:xfrm>
              <a:off x="478155" y="31920"/>
              <a:ext cx="1712405" cy="478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Служба занятости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населения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800" b="1" dirty="0">
                  <a:solidFill>
                    <a:srgbClr val="68B3E7"/>
                  </a:solidFill>
                  <a:effectLst/>
                  <a:latin typeface="Montserrat SemiBold"/>
                  <a:ea typeface="Calibri"/>
                  <a:cs typeface="Tahoma"/>
                </a:rPr>
                <a:t>Курганской области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99730" cy="510363"/>
            </a:xfrm>
            <a:prstGeom prst="rect">
              <a:avLst/>
            </a:prstGeom>
          </p:spPr>
        </p:pic>
      </p:grpSp>
      <p:sp>
        <p:nvSpPr>
          <p:cNvPr id="9" name="Нижний колонтитул 12"/>
          <p:cNvSpPr txBox="1">
            <a:spLocks/>
          </p:cNvSpPr>
          <p:nvPr/>
        </p:nvSpPr>
        <p:spPr>
          <a:xfrm>
            <a:off x="113804" y="5517233"/>
            <a:ext cx="8928512" cy="8702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 консультацией обращаться в Государственное казенное учреждение</a:t>
            </a:r>
          </a:p>
          <a:p>
            <a:r>
              <a:rPr lang="ru-RU" sz="14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«Центр занятости населения города Кургана Курганской области»</a:t>
            </a:r>
          </a:p>
          <a:p>
            <a:r>
              <a:rPr lang="ru-RU" sz="1400" b="1" dirty="0" smtClean="0">
                <a:solidFill>
                  <a:srgbClr val="CF452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телефону: (3522) 24-14-63 </a:t>
            </a:r>
          </a:p>
          <a:p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80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390</Words>
  <Application>Microsoft Office PowerPoint</Application>
  <PresentationFormat>Экран (4:3)</PresentationFormat>
  <Paragraphs>48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ИНФОРМАЦИЯ ДЛЯ граждан обучение В 2022 ГОДУ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работодателям для получения государственной поддержки                                                                  при трудоустройстве безработных граждан</dc:title>
  <dc:creator>Лазарева Гульнара Петровна</dc:creator>
  <cp:lastModifiedBy>Камалова А.М.</cp:lastModifiedBy>
  <cp:revision>103</cp:revision>
  <cp:lastPrinted>2022-03-30T05:18:53Z</cp:lastPrinted>
  <dcterms:created xsi:type="dcterms:W3CDTF">2021-04-05T04:48:23Z</dcterms:created>
  <dcterms:modified xsi:type="dcterms:W3CDTF">2022-07-29T05:26:46Z</dcterms:modified>
</cp:coreProperties>
</file>