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82" d="100"/>
          <a:sy n="82" d="100"/>
        </p:scale>
        <p:origin x="-105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178</c:v>
                </c:pt>
                <c:pt idx="1">
                  <c:v>164</c:v>
                </c:pt>
                <c:pt idx="2">
                  <c:v>152</c:v>
                </c:pt>
                <c:pt idx="3">
                  <c:v>139</c:v>
                </c:pt>
                <c:pt idx="4">
                  <c:v>146</c:v>
                </c:pt>
                <c:pt idx="5">
                  <c:v>158</c:v>
                </c:pt>
                <c:pt idx="6">
                  <c:v>155</c:v>
                </c:pt>
                <c:pt idx="7">
                  <c:v>148</c:v>
                </c:pt>
                <c:pt idx="8">
                  <c:v>108</c:v>
                </c:pt>
                <c:pt idx="9">
                  <c:v>101</c:v>
                </c:pt>
                <c:pt idx="10">
                  <c:v>96</c:v>
                </c:pt>
                <c:pt idx="1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08864"/>
        <c:axId val="69110400"/>
      </c:barChart>
      <c:catAx>
        <c:axId val="69108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9110400"/>
        <c:crosses val="autoZero"/>
        <c:auto val="1"/>
        <c:lblAlgn val="ctr"/>
        <c:lblOffset val="100"/>
        <c:noMultiLvlLbl val="0"/>
      </c:catAx>
      <c:valAx>
        <c:axId val="691104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9108864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166317875089329"/>
          <c:y val="0.29037296509538157"/>
          <c:w val="0.62299569031281954"/>
          <c:h val="0.6564834299456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335443403493166"/>
                  <c:y val="3.004568119882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0.30882352941176472</c:v>
                </c:pt>
                <c:pt idx="1">
                  <c:v>0.69117647058823528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5201152"/>
        <c:axId val="75199616"/>
      </c:barChart>
      <c:valAx>
        <c:axId val="7519961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75201152"/>
        <c:crosses val="autoZero"/>
        <c:crossBetween val="between"/>
      </c:valAx>
      <c:catAx>
        <c:axId val="75201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5199616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362333638578228"/>
          <c:y val="0.21163574417657297"/>
          <c:w val="0.53008315695589558"/>
          <c:h val="0.788364158368368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17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</c:v>
                </c:pt>
                <c:pt idx="1">
                  <c:v>0.14705882352941177</c:v>
                </c:pt>
                <c:pt idx="2">
                  <c:v>0.26470588235294118</c:v>
                </c:pt>
                <c:pt idx="3">
                  <c:v>0.58823529411764708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5222016"/>
        <c:axId val="75227904"/>
      </c:barChart>
      <c:catAx>
        <c:axId val="75222016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5227904"/>
        <c:crosses val="autoZero"/>
        <c:auto val="1"/>
        <c:lblAlgn val="ctr"/>
        <c:lblOffset val="100"/>
        <c:noMultiLvlLbl val="0"/>
      </c:catAx>
      <c:valAx>
        <c:axId val="7522790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5222016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51098393260115"/>
          <c:y val="0.26280486378706458"/>
          <c:w val="0.51521878341997995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  <c:pt idx="3">
                  <c:v>не имеют основного общего образования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0.29411764705882354</c:v>
                </c:pt>
                <c:pt idx="1">
                  <c:v>0.38235294117647056</c:v>
                </c:pt>
                <c:pt idx="2">
                  <c:v>0.29411764705882354</c:v>
                </c:pt>
                <c:pt idx="3">
                  <c:v>2.9411764705882353E-2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5082368"/>
        <c:axId val="75080832"/>
      </c:barChart>
      <c:valAx>
        <c:axId val="7508083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5082368"/>
        <c:crosses val="autoZero"/>
        <c:crossBetween val="between"/>
      </c:valAx>
      <c:catAx>
        <c:axId val="750823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508083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01.02.2024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603774"/>
            <a:ext cx="5688632" cy="37548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</a:t>
            </a:r>
            <a:r>
              <a:rPr lang="ru-RU" dirty="0" smtClean="0"/>
              <a:t>202</a:t>
            </a:r>
            <a:r>
              <a:rPr lang="ru-RU" dirty="0"/>
              <a:t>4</a:t>
            </a:r>
            <a:r>
              <a:rPr lang="ru-RU" dirty="0" smtClean="0"/>
              <a:t> </a:t>
            </a:r>
            <a:r>
              <a:rPr lang="ru-RU" dirty="0"/>
              <a:t>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28 человек, проживающих в </a:t>
            </a:r>
            <a:r>
              <a:rPr lang="ru-RU" dirty="0" err="1" smtClean="0"/>
              <a:t>Кетовском</a:t>
            </a:r>
            <a:r>
              <a:rPr lang="ru-RU" dirty="0" smtClean="0"/>
              <a:t> районе.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Основные показатели рынка труда:</a:t>
            </a:r>
          </a:p>
          <a:p>
            <a:pPr lvl="0"/>
            <a:endParaRPr lang="ru-RU" dirty="0" smtClean="0"/>
          </a:p>
          <a:p>
            <a:pPr indent="0"/>
            <a:r>
              <a:rPr lang="ru-RU" dirty="0" smtClean="0"/>
              <a:t>- 68 </a:t>
            </a:r>
            <a:r>
              <a:rPr lang="ru-RU" dirty="0"/>
              <a:t>человек - численность безработных граждан </a:t>
            </a:r>
            <a:r>
              <a:rPr lang="ru-RU" dirty="0" smtClean="0"/>
              <a:t>(</a:t>
            </a:r>
            <a:r>
              <a:rPr lang="ru-RU" dirty="0"/>
              <a:t>снижение </a:t>
            </a:r>
            <a:r>
              <a:rPr lang="ru-RU" dirty="0" smtClean="0"/>
              <a:t>на     62% </a:t>
            </a:r>
            <a:r>
              <a:rPr lang="ru-RU" dirty="0"/>
              <a:t>по сравнению с аналогичным периодом прошлого года</a:t>
            </a:r>
            <a:r>
              <a:rPr lang="ru-RU" dirty="0" smtClean="0"/>
              <a:t>);</a:t>
            </a:r>
          </a:p>
          <a:p>
            <a:pPr lvl="0" indent="0"/>
            <a:r>
              <a:rPr lang="ru-RU" dirty="0" smtClean="0"/>
              <a:t>-  0,3% </a:t>
            </a:r>
            <a:r>
              <a:rPr lang="ru-RU" dirty="0"/>
              <a:t>- уровень регистрируемой безработицы</a:t>
            </a:r>
            <a:r>
              <a:rPr lang="ru-RU" dirty="0" smtClean="0"/>
              <a:t>;</a:t>
            </a:r>
          </a:p>
          <a:p>
            <a:pPr indent="0"/>
            <a:r>
              <a:rPr lang="ru-RU" dirty="0"/>
              <a:t>- </a:t>
            </a:r>
            <a:r>
              <a:rPr lang="ru-RU" dirty="0" smtClean="0"/>
              <a:t>93 гражданина, ищущих </a:t>
            </a:r>
            <a:r>
              <a:rPr lang="ru-RU" dirty="0"/>
              <a:t>работу, состоит на учете в службе занятости;</a:t>
            </a:r>
          </a:p>
          <a:p>
            <a:pPr indent="0"/>
            <a:r>
              <a:rPr lang="ru-RU" dirty="0" smtClean="0"/>
              <a:t>- </a:t>
            </a:r>
            <a:r>
              <a:rPr lang="ru-RU" dirty="0"/>
              <a:t> </a:t>
            </a:r>
            <a:r>
              <a:rPr lang="ru-RU" dirty="0" smtClean="0"/>
              <a:t>321 вакансия свободна </a:t>
            </a:r>
            <a:r>
              <a:rPr lang="ru-RU" dirty="0"/>
              <a:t>для </a:t>
            </a:r>
            <a:r>
              <a:rPr lang="ru-RU" dirty="0" smtClean="0"/>
              <a:t>трудоустройства;</a:t>
            </a:r>
          </a:p>
          <a:p>
            <a:pPr indent="0"/>
            <a:r>
              <a:rPr lang="ru-RU" dirty="0" smtClean="0"/>
              <a:t>-  10 человек трудоустроено </a:t>
            </a:r>
            <a:r>
              <a:rPr lang="ru-RU" dirty="0"/>
              <a:t>с начала текущего </a:t>
            </a:r>
            <a:r>
              <a:rPr lang="ru-RU" dirty="0" smtClean="0"/>
              <a:t>года;</a:t>
            </a:r>
          </a:p>
          <a:p>
            <a:pPr indent="0"/>
            <a:r>
              <a:rPr lang="ru-RU" dirty="0" smtClean="0"/>
              <a:t>- </a:t>
            </a:r>
            <a:r>
              <a:rPr lang="ru-RU" dirty="0"/>
              <a:t> 4</a:t>
            </a:r>
            <a:r>
              <a:rPr lang="ru-RU" dirty="0" smtClean="0"/>
              <a:t> человека были </a:t>
            </a:r>
            <a:r>
              <a:rPr lang="ru-RU" dirty="0"/>
              <a:t>признаны безработными за </a:t>
            </a:r>
            <a:r>
              <a:rPr lang="ru-RU" dirty="0" smtClean="0"/>
              <a:t>январь 2024 года.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‒"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33371581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01.02.2024 года: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61540006"/>
              </p:ext>
            </p:extLst>
          </p:nvPr>
        </p:nvGraphicFramePr>
        <p:xfrm>
          <a:off x="620688" y="1115616"/>
          <a:ext cx="2666578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155536"/>
              </p:ext>
            </p:extLst>
          </p:nvPr>
        </p:nvGraphicFramePr>
        <p:xfrm>
          <a:off x="3213094" y="1115616"/>
          <a:ext cx="327624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44746107"/>
              </p:ext>
            </p:extLst>
          </p:nvPr>
        </p:nvGraphicFramePr>
        <p:xfrm>
          <a:off x="402171" y="233975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224" y="3877444"/>
            <a:ext cx="595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Кетовском районе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321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ед.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80" y="498671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.202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41489"/>
              </p:ext>
            </p:extLst>
          </p:nvPr>
        </p:nvGraphicFramePr>
        <p:xfrm>
          <a:off x="548680" y="5724128"/>
          <a:ext cx="5832648" cy="2808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2160240"/>
              </a:tblGrid>
              <a:tr h="304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вакансий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3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Врач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Учитель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Медицинская сестра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Водитель автомобиля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Тракторист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Дорожный рабочий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Слесарь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н</a:t>
            </a:r>
            <a:r>
              <a:rPr lang="ru-RU" dirty="0" smtClean="0"/>
              <a:t>а 01.02.</a:t>
            </a:r>
            <a:r>
              <a:rPr lang="ru-RU" dirty="0" smtClean="0"/>
              <a:t>2024 года </a:t>
            </a:r>
            <a:r>
              <a:rPr lang="ru-RU" dirty="0"/>
              <a:t>(Кетовский район)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40" y="3419872"/>
            <a:ext cx="6051350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услуг в сфере занятости: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человека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получили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услугу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социальной адаптации на рынке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граждан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получили услугу по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профессиональной ориентации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безработных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гражданина,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072" y="1547664"/>
            <a:ext cx="5904656" cy="12961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10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 том числе: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родители, имеющие несовершеннолетних детей;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1 - многодетные родители;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2 - женщины, имеющие детей в возрасте 0-6 лет.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25924</TotalTime>
  <Words>293</Words>
  <Application>Microsoft Office PowerPoint</Application>
  <PresentationFormat>Экран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1783</cp:revision>
  <cp:lastPrinted>2024-01-18T11:24:33Z</cp:lastPrinted>
  <dcterms:created xsi:type="dcterms:W3CDTF">2017-06-23T05:32:50Z</dcterms:created>
  <dcterms:modified xsi:type="dcterms:W3CDTF">2024-02-14T04:32:06Z</dcterms:modified>
</cp:coreProperties>
</file>