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542" autoAdjust="0"/>
  </p:normalViewPr>
  <p:slideViewPr>
    <p:cSldViewPr>
      <p:cViewPr>
        <p:scale>
          <a:sx n="100" d="100"/>
          <a:sy n="100" d="100"/>
        </p:scale>
        <p:origin x="-756" y="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080416666666664"/>
          <c:y val="6.7453703703703708E-4"/>
        </c:manualLayout>
      </c:layout>
      <c:overlay val="0"/>
      <c:txPr>
        <a:bodyPr/>
        <a:lstStyle/>
        <a:p>
          <a:pPr algn="ctr">
            <a:defRPr sz="16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8796362684007345E-2"/>
          <c:y val="0.20279302299744473"/>
          <c:w val="0.91676130216844753"/>
          <c:h val="0.5628552383068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5259993772074E-2"/>
                  <c:y val="1.9670943753556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0.42396313364055299</c:v>
                </c:pt>
                <c:pt idx="1">
                  <c:v>0.57603686635944695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0978944"/>
        <c:axId val="150968960"/>
      </c:barChart>
      <c:valAx>
        <c:axId val="15096896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50978944"/>
        <c:crosses val="autoZero"/>
        <c:crossBetween val="between"/>
      </c:valAx>
      <c:catAx>
        <c:axId val="15097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0968960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2838659436039934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249175479492425E-2"/>
          <c:y val="0.21483825256004543"/>
          <c:w val="0.88884775354557055"/>
          <c:h val="0.52869736695922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16 - 29 </c:v>
                </c:pt>
                <c:pt idx="1">
                  <c:v>30 - 39 </c:v>
                </c:pt>
                <c:pt idx="2">
                  <c:v>40 - 49 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0.11059907834101383</c:v>
                </c:pt>
                <c:pt idx="1">
                  <c:v>0.30414746543778803</c:v>
                </c:pt>
                <c:pt idx="2">
                  <c:v>0.2119815668202765</c:v>
                </c:pt>
                <c:pt idx="3">
                  <c:v>0.37327188940092165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1564672"/>
        <c:axId val="151566208"/>
      </c:barChart>
      <c:catAx>
        <c:axId val="151564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1566208"/>
        <c:crosses val="autoZero"/>
        <c:auto val="1"/>
        <c:lblAlgn val="ctr"/>
        <c:lblOffset val="100"/>
        <c:noMultiLvlLbl val="0"/>
      </c:catAx>
      <c:valAx>
        <c:axId val="15156620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5156467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2318644926335513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970512048368895"/>
          <c:y val="0.14341349206349208"/>
          <c:w val="0.49873333429841199"/>
          <c:h val="0.796459247583601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Высшее ПО</c:v>
                </c:pt>
                <c:pt idx="1">
                  <c:v>Среднее ПО</c:v>
                </c:pt>
                <c:pt idx="2">
                  <c:v>имеют среднее общее (11 классов)</c:v>
                </c:pt>
                <c:pt idx="3">
                  <c:v>имеют основное общее (9 классов)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0.2857142857142857</c:v>
                </c:pt>
                <c:pt idx="1">
                  <c:v>0.36405529953917048</c:v>
                </c:pt>
                <c:pt idx="2">
                  <c:v>0.18433179723502305</c:v>
                </c:pt>
                <c:pt idx="3">
                  <c:v>0.16589861751152074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865024"/>
        <c:axId val="154863488"/>
      </c:barChart>
      <c:valAx>
        <c:axId val="154863488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4865024"/>
        <c:crosses val="autoZero"/>
        <c:crossBetween val="between"/>
      </c:valAx>
      <c:catAx>
        <c:axId val="1548650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0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486348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 algn="ctr" rtl="0">
              <a:defRPr lang="ru-RU" sz="1400" b="1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sz="1400" b="1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по причине увольнения:</a:t>
            </a:r>
          </a:p>
        </c:rich>
      </c:tx>
      <c:layout>
        <c:manualLayout>
          <c:xMode val="edge"/>
          <c:yMode val="edge"/>
          <c:x val="0.16176043699384629"/>
          <c:y val="0"/>
        </c:manualLayout>
      </c:layout>
      <c:overlay val="0"/>
      <c:spPr>
        <a:ln>
          <a:solidFill>
            <a:schemeClr val="bg1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0.48541530356848411"/>
          <c:y val="0.13584462837462505"/>
          <c:w val="0.44567488945604561"/>
          <c:h val="0.82393437766174116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plosion val="11"/>
          </c:dPt>
          <c:dPt>
            <c:idx val="1"/>
            <c:invertIfNegative val="0"/>
            <c:bubble3D val="0"/>
            <c:explosion val="12"/>
          </c:dPt>
          <c:dPt>
            <c:idx val="2"/>
            <c:invertIfNegative val="0"/>
            <c:bubble3D val="0"/>
            <c:explosion val="10"/>
          </c:dPt>
          <c:dPt>
            <c:idx val="3"/>
            <c:invertIfNegative val="0"/>
            <c:bubble3D val="0"/>
            <c:explosion val="13"/>
          </c:dPt>
          <c:dPt>
            <c:idx val="4"/>
            <c:invertIfNegative val="0"/>
            <c:bubble3D val="0"/>
            <c:explosion val="8"/>
          </c:dPt>
          <c:dPt>
            <c:idx val="5"/>
            <c:invertIfNegative val="0"/>
            <c:bubble3D val="0"/>
          </c:dPt>
          <c:dLbls>
            <c:spPr>
              <a:noFill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по собственному желанию</c:v>
                </c:pt>
                <c:pt idx="1">
                  <c:v>по сокращению</c:v>
                </c:pt>
                <c:pt idx="2">
                  <c:v>истечение срока трудового договора</c:v>
                </c:pt>
                <c:pt idx="3">
                  <c:v>по соглашению сторон</c:v>
                </c:pt>
                <c:pt idx="4">
                  <c:v>ранее не работающие</c:v>
                </c:pt>
                <c:pt idx="5">
                  <c:v>другие причины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0.65437788018433185</c:v>
                </c:pt>
                <c:pt idx="1">
                  <c:v>0.12903225806451613</c:v>
                </c:pt>
                <c:pt idx="2">
                  <c:v>9.2165898617511524E-2</c:v>
                </c:pt>
                <c:pt idx="3">
                  <c:v>7.8341013824884786E-2</c:v>
                </c:pt>
                <c:pt idx="4">
                  <c:v>3.2258064516129031E-2</c:v>
                </c:pt>
                <c:pt idx="5">
                  <c:v>1.3824884792626729E-2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6"/>
        <c:axId val="155039616"/>
        <c:axId val="155038080"/>
      </c:barChart>
      <c:valAx>
        <c:axId val="15503808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55039616"/>
        <c:crosses val="autoZero"/>
        <c:crossBetween val="between"/>
      </c:valAx>
      <c:catAx>
        <c:axId val="155039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5038080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274653027300761E-2"/>
          <c:y val="0.12549280520548708"/>
          <c:w val="0.91195000836756535"/>
          <c:h val="0.51847047905725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 rot="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196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  <c:pt idx="8">
                  <c:v>217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4956544"/>
        <c:axId val="154959232"/>
      </c:barChart>
      <c:catAx>
        <c:axId val="15495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4959232"/>
        <c:crosses val="autoZero"/>
        <c:auto val="1"/>
        <c:lblAlgn val="ctr"/>
        <c:lblOffset val="100"/>
        <c:noMultiLvlLbl val="0"/>
      </c:catAx>
      <c:valAx>
        <c:axId val="1549592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54956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6020743570689284"/>
          <c:y val="2.7346982061348755E-2"/>
          <c:w val="0.13203870372003954"/>
          <c:h val="0.189755217594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01.10.2022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676" y="1367353"/>
            <a:ext cx="5796644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 начала 2022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dirty="0" smtClean="0"/>
              <a:t>901 </a:t>
            </a:r>
            <a:r>
              <a:rPr lang="ru-RU" dirty="0"/>
              <a:t>человек (за аналогичный период  2021 г. – </a:t>
            </a:r>
            <a:r>
              <a:rPr lang="ru-RU" dirty="0" smtClean="0"/>
              <a:t>1,6 </a:t>
            </a:r>
            <a:r>
              <a:rPr lang="ru-RU" dirty="0"/>
              <a:t>тыс. </a:t>
            </a:r>
            <a:r>
              <a:rPr lang="ru-RU" dirty="0" smtClean="0"/>
              <a:t>человек).</a:t>
            </a:r>
            <a:endParaRPr lang="ru-RU" dirty="0"/>
          </a:p>
          <a:p>
            <a:endParaRPr lang="ru-RU" dirty="0"/>
          </a:p>
          <a:p>
            <a:r>
              <a:rPr lang="ru-RU" dirty="0"/>
              <a:t>В 2022 году при содействии ГКУ ЦЗН города Кургана трудоустроены </a:t>
            </a:r>
            <a:r>
              <a:rPr lang="ru-RU" dirty="0" smtClean="0"/>
              <a:t>329 </a:t>
            </a:r>
            <a:r>
              <a:rPr lang="ru-RU" dirty="0"/>
              <a:t>человек</a:t>
            </a:r>
            <a:r>
              <a:rPr lang="en-US" dirty="0"/>
              <a:t>, </a:t>
            </a:r>
            <a:r>
              <a:rPr lang="ru-RU" dirty="0"/>
              <a:t>что составляет </a:t>
            </a:r>
            <a:r>
              <a:rPr lang="ru-RU" dirty="0" smtClean="0"/>
              <a:t>36,5</a:t>
            </a:r>
            <a:r>
              <a:rPr lang="ru-RU" dirty="0"/>
              <a:t>% от обратившихся граждан. (На аналогичную дату  2021 года – </a:t>
            </a:r>
            <a:r>
              <a:rPr lang="ru-RU" dirty="0" smtClean="0"/>
              <a:t>43,7%).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298" y="6664552"/>
            <a:ext cx="5751022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450000" algn="just"/>
            <a:r>
              <a:rPr lang="ru-RU" sz="1400" b="1" dirty="0">
                <a:latin typeface="Arial" pitchFamily="34" charset="0"/>
                <a:cs typeface="Arial" pitchFamily="34" charset="0"/>
              </a:rPr>
              <a:t>Уровень регистрируемой безработицы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составил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0,9%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 численности рабочей силы (01.01.2021 –  1,3%).</a:t>
            </a:r>
          </a:p>
          <a:p>
            <a:pPr indent="450000" algn="just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1400" dirty="0">
                <a:latin typeface="Arial" pitchFamily="34" charset="0"/>
                <a:cs typeface="Arial" pitchFamily="34" charset="0"/>
              </a:rPr>
              <a:t>За январь -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сентябрь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2022 года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415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человек были признаны безработными.</a:t>
            </a:r>
          </a:p>
          <a:p>
            <a:pPr indent="450000" algn="just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450000" algn="just"/>
            <a:r>
              <a:rPr lang="ru-RU" sz="1400" dirty="0">
                <a:latin typeface="Arial" pitchFamily="34" charset="0"/>
                <a:cs typeface="Arial" pitchFamily="34" charset="0"/>
              </a:rPr>
              <a:t>На 01.09.2022 года численность безработных граждан составила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217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человек, что 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1,4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раза меньше, чем на 01.01.2022 г. (310 человек).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46524"/>
              </p:ext>
            </p:extLst>
          </p:nvPr>
        </p:nvGraphicFramePr>
        <p:xfrm>
          <a:off x="558298" y="3452596"/>
          <a:ext cx="5751022" cy="2912302"/>
        </p:xfrm>
        <a:graphic>
          <a:graphicData uri="http://schemas.openxmlformats.org/drawingml/2006/table">
            <a:tbl>
              <a:tblPr firstRow="1" bandRow="1"/>
              <a:tblGrid>
                <a:gridCol w="4183954"/>
                <a:gridCol w="1567068"/>
              </a:tblGrid>
              <a:tr h="783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Категории граждан, состоящих на регистрационном учете в ГКУ ЦЗН города Кургана на 01.10.2022 года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 от числа обратившихся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6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Граждане предпенсионного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0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Инвалиды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5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Освобожденные из учреждений, исполняющих наказание в виде лишения свободы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Выпускники образовательных организаций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EECE1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6713" y="334786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Структура безработных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граждан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00230233"/>
              </p:ext>
            </p:extLst>
          </p:nvPr>
        </p:nvGraphicFramePr>
        <p:xfrm>
          <a:off x="548680" y="3843735"/>
          <a:ext cx="2491137" cy="2024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566229442"/>
              </p:ext>
            </p:extLst>
          </p:nvPr>
        </p:nvGraphicFramePr>
        <p:xfrm>
          <a:off x="3392997" y="3843735"/>
          <a:ext cx="2833465" cy="2024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960533376"/>
              </p:ext>
            </p:extLst>
          </p:nvPr>
        </p:nvGraphicFramePr>
        <p:xfrm>
          <a:off x="3573016" y="6156176"/>
          <a:ext cx="273630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879608404"/>
              </p:ext>
            </p:extLst>
          </p:nvPr>
        </p:nvGraphicFramePr>
        <p:xfrm>
          <a:off x="548680" y="6156176"/>
          <a:ext cx="284431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50653518"/>
              </p:ext>
            </p:extLst>
          </p:nvPr>
        </p:nvGraphicFramePr>
        <p:xfrm>
          <a:off x="548681" y="1156266"/>
          <a:ext cx="5688632" cy="232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2697" y="39553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Динамика численности безработных граждан Кетовского района на 01.10.2022 года: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413" y="239879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01.10.2022 года: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573981"/>
              </p:ext>
            </p:extLst>
          </p:nvPr>
        </p:nvGraphicFramePr>
        <p:xfrm>
          <a:off x="641301" y="3203848"/>
          <a:ext cx="5565948" cy="504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4"/>
                <a:gridCol w="1389484"/>
              </a:tblGrid>
              <a:tr h="630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профессии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smtClean="0">
                          <a:effectLst/>
                        </a:rPr>
                        <a:t>вакансий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05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Обработчик птицы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5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Водитель, тракторист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05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Учитель (преподаватель)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Младший Инспектор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5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Заведующий фельдшерско-акушерским пунктом, фельдшер, медицинская сестра, акушерка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05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Птицевод, дояр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05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Дорожный рабочий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Слесарь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7838" y="584422"/>
            <a:ext cx="5530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заявленных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в Кетовском районе на конец отчетного периода –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355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838" y="1403648"/>
            <a:ext cx="5530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1,2 ед.</a:t>
            </a:r>
          </a:p>
        </p:txBody>
      </p:sp>
    </p:spTree>
    <p:extLst>
      <p:ext uri="{BB962C8B-B14F-4D97-AF65-F5344CB8AC3E}">
        <p14:creationId xmlns:p14="http://schemas.microsoft.com/office/powerpoint/2010/main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на </a:t>
            </a:r>
            <a:r>
              <a:rPr lang="ru-RU" dirty="0" smtClean="0"/>
              <a:t>01.10.2022 </a:t>
            </a:r>
            <a:r>
              <a:rPr lang="ru-RU" dirty="0"/>
              <a:t>года (Кетовский район)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6672" y="1331640"/>
            <a:ext cx="5904656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329 человек,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 гражданин предпенсионного 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гражданина с инвалидностью;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58 граждан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имеющие несовершеннолетних детей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2676" y="2987824"/>
            <a:ext cx="5904656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на временные и общественные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работы: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121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граждан, трудоустроено на общественные работы;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128 несовершеннолетних граждан в возрасте от 14 до 18 лет, трудоустроено на временные работы в свободное от учебы время.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6672" y="4737348"/>
            <a:ext cx="5904656" cy="151216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государственных услуг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91 человек,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услуги 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39 граждан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государственную услугу по содействию самозанятости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511 граждан получили государственную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95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безработных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граждан, получили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4267" y="6516216"/>
            <a:ext cx="5877061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6 человек  приступило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к профессиональному обучению 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получения 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ДПО в том числе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гражданин предпенсионного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21323</TotalTime>
  <Words>421</Words>
  <Application>Microsoft Office PowerPoint</Application>
  <PresentationFormat>Экран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1507</cp:revision>
  <cp:lastPrinted>2022-10-13T04:54:14Z</cp:lastPrinted>
  <dcterms:created xsi:type="dcterms:W3CDTF">2017-06-23T05:32:50Z</dcterms:created>
  <dcterms:modified xsi:type="dcterms:W3CDTF">2022-10-13T04:55:07Z</dcterms:modified>
</cp:coreProperties>
</file>