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9542" autoAdjust="0"/>
  </p:normalViewPr>
  <p:slideViewPr>
    <p:cSldViewPr>
      <p:cViewPr>
        <p:scale>
          <a:sx n="80" d="100"/>
          <a:sy n="80" d="100"/>
        </p:scale>
        <p:origin x="-144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178</c:v>
                </c:pt>
                <c:pt idx="1">
                  <c:v>164</c:v>
                </c:pt>
                <c:pt idx="2">
                  <c:v>152</c:v>
                </c:pt>
                <c:pt idx="3">
                  <c:v>139</c:v>
                </c:pt>
                <c:pt idx="4">
                  <c:v>146</c:v>
                </c:pt>
                <c:pt idx="5">
                  <c:v>158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195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  <c:pt idx="9">
                  <c:v>188</c:v>
                </c:pt>
                <c:pt idx="10">
                  <c:v>231</c:v>
                </c:pt>
                <c:pt idx="11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98432"/>
        <c:axId val="91316608"/>
      </c:barChart>
      <c:catAx>
        <c:axId val="91298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1316608"/>
        <c:crosses val="autoZero"/>
        <c:auto val="1"/>
        <c:lblAlgn val="ctr"/>
        <c:lblOffset val="100"/>
        <c:noMultiLvlLbl val="0"/>
      </c:catAx>
      <c:valAx>
        <c:axId val="913166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1298432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166317875089329"/>
          <c:y val="0.29037296509538157"/>
          <c:w val="0.62299569031281954"/>
          <c:h val="0.6564834299456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0.46202531645569622</c:v>
                </c:pt>
                <c:pt idx="1">
                  <c:v>0.53797468354430378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6138368"/>
        <c:axId val="96136576"/>
      </c:barChart>
      <c:valAx>
        <c:axId val="9613657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96138368"/>
        <c:crosses val="autoZero"/>
        <c:crossBetween val="between"/>
      </c:valAx>
      <c:catAx>
        <c:axId val="96138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6136576"/>
        <c:crosses val="autoZero"/>
        <c:auto val="1"/>
        <c:lblAlgn val="ctr"/>
        <c:lblOffset val="100"/>
        <c:noMultiLvlLbl val="0"/>
      </c:catAx>
      <c:spPr>
        <a:effectLst>
          <a:glow>
            <a:schemeClr val="accent1">
              <a:alpha val="46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362333638578228"/>
          <c:y val="0.21163574417657297"/>
          <c:w val="0.53008315695589558"/>
          <c:h val="0.788364158368368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16 до 17 лет</c:v>
                </c:pt>
                <c:pt idx="1">
                  <c:v>от 18 до 35 лет</c:v>
                </c:pt>
                <c:pt idx="2">
                  <c:v>от 36 до 49 лет</c:v>
                </c:pt>
                <c:pt idx="3">
                  <c:v>от 50 лет и старше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</c:v>
                </c:pt>
                <c:pt idx="1">
                  <c:v>0.17123287671232876</c:v>
                </c:pt>
                <c:pt idx="2">
                  <c:v>0.38356164383561642</c:v>
                </c:pt>
                <c:pt idx="3">
                  <c:v>0.5273972602739726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8158080"/>
        <c:axId val="98159616"/>
      </c:barChart>
      <c:catAx>
        <c:axId val="98158080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8159616"/>
        <c:crosses val="autoZero"/>
        <c:auto val="1"/>
        <c:lblAlgn val="ctr"/>
        <c:lblOffset val="100"/>
        <c:noMultiLvlLbl val="0"/>
      </c:catAx>
      <c:valAx>
        <c:axId val="9815961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98158080"/>
        <c:crosses val="autoZero"/>
        <c:crossBetween val="between"/>
      </c:valAx>
      <c:spPr>
        <a:ln w="25400"/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51098393260115"/>
          <c:y val="0.26280486378706458"/>
          <c:w val="0.51521878341997995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0.29699999999999999</c:v>
                </c:pt>
                <c:pt idx="1">
                  <c:v>0.42399999999999999</c:v>
                </c:pt>
                <c:pt idx="2">
                  <c:v>0.26600000000000001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00123392"/>
        <c:axId val="100117504"/>
      </c:barChart>
      <c:valAx>
        <c:axId val="100117504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100123392"/>
        <c:crosses val="autoZero"/>
        <c:crossBetween val="between"/>
      </c:valAx>
      <c:catAx>
        <c:axId val="1001233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011750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01.07.2023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065164"/>
            <a:ext cx="5688632" cy="48320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2023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442 человека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Основные показатели рынка труда:</a:t>
            </a:r>
          </a:p>
          <a:p>
            <a:pPr lvl="0"/>
            <a:endParaRPr lang="ru-RU" dirty="0"/>
          </a:p>
          <a:p>
            <a:pPr lvl="0">
              <a:lnSpc>
                <a:spcPct val="150000"/>
              </a:lnSpc>
            </a:pPr>
            <a:r>
              <a:rPr lang="ru-RU" dirty="0"/>
              <a:t>- 2</a:t>
            </a:r>
            <a:r>
              <a:rPr lang="ru-RU" dirty="0" smtClean="0"/>
              <a:t>03 </a:t>
            </a:r>
            <a:r>
              <a:rPr lang="ru-RU" dirty="0"/>
              <a:t>гражданина, ищущих </a:t>
            </a:r>
            <a:r>
              <a:rPr lang="ru-RU" dirty="0" smtClean="0"/>
              <a:t>работу на </a:t>
            </a:r>
            <a:r>
              <a:rPr lang="ru-RU" dirty="0"/>
              <a:t>учете в службе </a:t>
            </a:r>
            <a:r>
              <a:rPr lang="ru-RU" dirty="0" smtClean="0"/>
              <a:t>занятости;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- </a:t>
            </a:r>
            <a:r>
              <a:rPr lang="ru-RU" dirty="0" smtClean="0"/>
              <a:t> 143 человека трудоустроено с начала текущего года</a:t>
            </a:r>
            <a:r>
              <a:rPr lang="en-US" dirty="0" smtClean="0"/>
              <a:t>, </a:t>
            </a:r>
            <a:r>
              <a:rPr lang="ru-RU" dirty="0"/>
              <a:t>что составляет </a:t>
            </a:r>
            <a:r>
              <a:rPr lang="ru-RU" dirty="0" smtClean="0"/>
              <a:t>32% </a:t>
            </a:r>
            <a:r>
              <a:rPr lang="ru-RU" dirty="0"/>
              <a:t>от обратившихся </a:t>
            </a:r>
            <a:r>
              <a:rPr lang="ru-RU" dirty="0" smtClean="0"/>
              <a:t>граждан;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- 158 человек - численность безработных граждан - (снижение на 27% по сравнению с аналогичным периодом прошлого года);</a:t>
            </a:r>
            <a:endParaRPr lang="ru-RU" dirty="0" smtClean="0">
              <a:solidFill>
                <a:srgbClr val="FF0000"/>
              </a:solidFill>
            </a:endParaRPr>
          </a:p>
          <a:p>
            <a:pPr lvl="0" indent="0">
              <a:lnSpc>
                <a:spcPct val="150000"/>
              </a:lnSpc>
            </a:pPr>
            <a:r>
              <a:rPr lang="ru-RU" dirty="0" smtClean="0"/>
              <a:t>         - 0,7% - уровень регистрируемой безработицы;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- 190 человек были признаны безработными за январь - июнь 2023 года.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05835666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01.07.2023 года: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27460141"/>
              </p:ext>
            </p:extLst>
          </p:nvPr>
        </p:nvGraphicFramePr>
        <p:xfrm>
          <a:off x="626815" y="1115616"/>
          <a:ext cx="2666578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574990"/>
              </p:ext>
            </p:extLst>
          </p:nvPr>
        </p:nvGraphicFramePr>
        <p:xfrm>
          <a:off x="3213094" y="1115616"/>
          <a:ext cx="3276246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517423917"/>
              </p:ext>
            </p:extLst>
          </p:nvPr>
        </p:nvGraphicFramePr>
        <p:xfrm>
          <a:off x="402171" y="2339752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224" y="3877444"/>
            <a:ext cx="5955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Кетовском районе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333 ед.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0,5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667" y="5364088"/>
            <a:ext cx="6048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01.07.2023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82840"/>
              </p:ext>
            </p:extLst>
          </p:nvPr>
        </p:nvGraphicFramePr>
        <p:xfrm>
          <a:off x="530677" y="5948863"/>
          <a:ext cx="5868652" cy="2854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0564"/>
                <a:gridCol w="1438088"/>
              </a:tblGrid>
              <a:tr h="4487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вакансий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Врач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Оператор птицефабрик и механизированных ферм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624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Птицевод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Водитель автомобиля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Младший Инспектор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Медицинская сестра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з</a:t>
            </a:r>
            <a:r>
              <a:rPr lang="ru-RU" dirty="0" smtClean="0"/>
              <a:t>а 2023 год </a:t>
            </a:r>
            <a:r>
              <a:rPr lang="ru-RU" dirty="0"/>
              <a:t>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327" y="1331640"/>
            <a:ext cx="6051350" cy="129614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143 человека, 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граждан предпенсионного возраста;</a:t>
            </a:r>
          </a:p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гражданина с инвалидностью.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1327" y="4716016"/>
            <a:ext cx="6051350" cy="170686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 в сфере занятости: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29 человек,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171 гражданин получил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27 безработных граждан, получили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человек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услугу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содействию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самозанятости.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326" y="2915816"/>
            <a:ext cx="6051351" cy="151216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Трудоустроено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 временные и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общественные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работы: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121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несовершеннолетний граждан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возрасте от 14 до 18 лет, трудоустроены на временные работы в свободное от учебы время;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31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граждан, трудоустроено на общественные работы.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328" y="6732240"/>
            <a:ext cx="6051350" cy="100811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 человек  приступили </a:t>
            </a:r>
            <a:r>
              <a:rPr kumimoji="0" lang="ru-RU" sz="14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 профессиональному обучению и </a:t>
            </a:r>
            <a:r>
              <a:rPr kumimoji="0" lang="ru-RU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получению дополнительного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24852</TotalTime>
  <Words>327</Words>
  <Application>Microsoft Office PowerPoint</Application>
  <PresentationFormat>Экран (4:3)</PresentationFormat>
  <Paragraphs>59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kolova</cp:lastModifiedBy>
  <cp:revision>1652</cp:revision>
  <cp:lastPrinted>2023-06-13T11:28:08Z</cp:lastPrinted>
  <dcterms:created xsi:type="dcterms:W3CDTF">2017-06-23T05:32:50Z</dcterms:created>
  <dcterms:modified xsi:type="dcterms:W3CDTF">2023-07-14T09:16:10Z</dcterms:modified>
</cp:coreProperties>
</file>