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28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178</c:v>
                </c:pt>
                <c:pt idx="1">
                  <c:v>164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90592"/>
        <c:axId val="103392384"/>
      </c:barChart>
      <c:catAx>
        <c:axId val="103390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3392384"/>
        <c:crosses val="autoZero"/>
        <c:auto val="1"/>
        <c:lblAlgn val="ctr"/>
        <c:lblOffset val="100"/>
        <c:noMultiLvlLbl val="0"/>
      </c:catAx>
      <c:valAx>
        <c:axId val="1033923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3390592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474223102194995"/>
          <c:y val="0.28063431476726441"/>
          <c:w val="0.79991667592489724"/>
          <c:h val="0.624403996277755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0.3597560975609756</c:v>
                </c:pt>
                <c:pt idx="1">
                  <c:v>0.6402439024390244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10357888"/>
        <c:axId val="110356352"/>
      </c:barChart>
      <c:valAx>
        <c:axId val="11035635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10357888"/>
        <c:crosses val="autoZero"/>
        <c:crossBetween val="between"/>
      </c:valAx>
      <c:catAx>
        <c:axId val="110357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0356352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327855932674149"/>
          <c:y val="0.2246363058425607"/>
          <c:w val="0.68381846461504281"/>
          <c:h val="0.71731536002172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17 до 18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от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1.8292682926829267E-2</c:v>
                </c:pt>
                <c:pt idx="1">
                  <c:v>0.25609756097560976</c:v>
                </c:pt>
                <c:pt idx="2">
                  <c:v>0.34146341463414637</c:v>
                </c:pt>
                <c:pt idx="3">
                  <c:v>0.40243902439024393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10469120"/>
        <c:axId val="110470656"/>
      </c:barChart>
      <c:catAx>
        <c:axId val="110469120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0470656"/>
        <c:crosses val="autoZero"/>
        <c:auto val="1"/>
        <c:lblAlgn val="ctr"/>
        <c:lblOffset val="100"/>
        <c:noMultiLvlLbl val="0"/>
      </c:catAx>
      <c:valAx>
        <c:axId val="11047065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10469120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152043952788317"/>
          <c:y val="0.23495735923521724"/>
          <c:w val="0.58691792181821079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0.33536585365853661</c:v>
                </c:pt>
                <c:pt idx="1">
                  <c:v>0.34146341463414637</c:v>
                </c:pt>
                <c:pt idx="2">
                  <c:v>0.32317073170731708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10529536"/>
        <c:axId val="110528000"/>
      </c:barChart>
      <c:valAx>
        <c:axId val="11052800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10529536"/>
        <c:crosses val="autoZero"/>
        <c:crossBetween val="between"/>
      </c:valAx>
      <c:catAx>
        <c:axId val="1105295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052800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01.03.2023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280608"/>
            <a:ext cx="5688632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94  человека.</a:t>
            </a:r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На </a:t>
            </a:r>
            <a:r>
              <a:rPr lang="ru-RU" dirty="0" smtClean="0"/>
              <a:t>01.03.2023 </a:t>
            </a:r>
            <a:r>
              <a:rPr lang="ru-RU" dirty="0"/>
              <a:t>на учете в службе занятости состояло </a:t>
            </a:r>
            <a:r>
              <a:rPr lang="ru-RU" dirty="0" smtClean="0"/>
              <a:t>232 гражданина, </a:t>
            </a:r>
            <a:r>
              <a:rPr lang="ru-RU" dirty="0"/>
              <a:t>ищущих работу.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 </a:t>
            </a:r>
            <a:r>
              <a:rPr lang="ru-RU" dirty="0"/>
              <a:t>01.01.2023 года год при содействии ГКУ ЦЗН города Кургана трудоустроены </a:t>
            </a:r>
            <a:r>
              <a:rPr lang="ru-RU" dirty="0" smtClean="0"/>
              <a:t>30 </a:t>
            </a:r>
            <a:r>
              <a:rPr lang="ru-RU" dirty="0"/>
              <a:t>человек</a:t>
            </a:r>
            <a:r>
              <a:rPr lang="en-US" dirty="0"/>
              <a:t>, </a:t>
            </a:r>
            <a:r>
              <a:rPr lang="ru-RU" dirty="0"/>
              <a:t>что составляет </a:t>
            </a:r>
            <a:r>
              <a:rPr lang="ru-RU" dirty="0" smtClean="0"/>
              <a:t>32% </a:t>
            </a:r>
            <a:r>
              <a:rPr lang="ru-RU" dirty="0"/>
              <a:t>от обратившихся граждан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 01.03.2023 </a:t>
            </a:r>
            <a:r>
              <a:rPr lang="ru-RU" dirty="0"/>
              <a:t>года численность безработных граждан составила </a:t>
            </a:r>
            <a:r>
              <a:rPr lang="ru-RU" dirty="0" smtClean="0"/>
              <a:t>164 человека, что </a:t>
            </a:r>
            <a:r>
              <a:rPr lang="ru-RU" dirty="0" smtClean="0"/>
              <a:t>на 23</a:t>
            </a:r>
            <a:r>
              <a:rPr lang="ru-RU" smtClean="0"/>
              <a:t>% меньше</a:t>
            </a:r>
            <a:r>
              <a:rPr lang="ru-RU" dirty="0" smtClean="0"/>
              <a:t>, чем на 01.03.2022</a:t>
            </a:r>
            <a:endParaRPr lang="ru-RU" dirty="0"/>
          </a:p>
          <a:p>
            <a:pPr lvl="0" indent="0" algn="l"/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Уровень регистрируемой безработицы составил </a:t>
            </a:r>
            <a:r>
              <a:rPr lang="ru-RU" dirty="0" smtClean="0"/>
              <a:t>0,7% </a:t>
            </a:r>
            <a:r>
              <a:rPr lang="ru-RU" dirty="0"/>
              <a:t>к численности рабочей силы.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За январь - февраль </a:t>
            </a:r>
            <a:r>
              <a:rPr lang="ru-RU" dirty="0"/>
              <a:t>2023 года  </a:t>
            </a:r>
            <a:r>
              <a:rPr lang="ru-RU" dirty="0" smtClean="0"/>
              <a:t>35 </a:t>
            </a:r>
            <a:r>
              <a:rPr lang="ru-RU" dirty="0"/>
              <a:t>человек были признаны безработными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00655731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01.03.2023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08926316"/>
              </p:ext>
            </p:extLst>
          </p:nvPr>
        </p:nvGraphicFramePr>
        <p:xfrm>
          <a:off x="425811" y="965245"/>
          <a:ext cx="6020705" cy="79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231511"/>
              </p:ext>
            </p:extLst>
          </p:nvPr>
        </p:nvGraphicFramePr>
        <p:xfrm>
          <a:off x="506760" y="1835696"/>
          <a:ext cx="5806725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751262829"/>
              </p:ext>
            </p:extLst>
          </p:nvPr>
        </p:nvGraphicFramePr>
        <p:xfrm>
          <a:off x="365249" y="3347864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1417" y="4860032"/>
            <a:ext cx="595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заявленных вакансий в Кетовском районе на конец отчетного периода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253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0,9 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417" y="6216213"/>
            <a:ext cx="604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01.03.2023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97512"/>
              </p:ext>
            </p:extLst>
          </p:nvPr>
        </p:nvGraphicFramePr>
        <p:xfrm>
          <a:off x="558669" y="6800988"/>
          <a:ext cx="5760641" cy="19086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2553"/>
                <a:gridCol w="1438088"/>
              </a:tblGrid>
              <a:tr h="349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профессии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smtClean="0">
                          <a:effectLst/>
                        </a:rPr>
                        <a:t>вакансий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Младший Инспектор, мастер леса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5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Врач,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медицинская сестра, акушерка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5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Обвальщик тушек птицы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7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Птицевод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на </a:t>
            </a:r>
            <a:r>
              <a:rPr lang="ru-RU" dirty="0" smtClean="0"/>
              <a:t>01.03.2023 </a:t>
            </a:r>
            <a:r>
              <a:rPr lang="ru-RU" dirty="0"/>
              <a:t>года 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6672" y="1331640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 человек,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гражданин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гражданин с инвалидностью;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672" y="3005336"/>
            <a:ext cx="5904656" cy="17068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государственных услуг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человека,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 граждан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безработных гражданина,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24266</TotalTime>
  <Words>276</Words>
  <Application>Microsoft Office PowerPoint</Application>
  <PresentationFormat>Экран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1617</cp:revision>
  <cp:lastPrinted>2023-02-16T09:05:00Z</cp:lastPrinted>
  <dcterms:created xsi:type="dcterms:W3CDTF">2017-06-23T05:32:50Z</dcterms:created>
  <dcterms:modified xsi:type="dcterms:W3CDTF">2023-03-10T11:37:57Z</dcterms:modified>
</cp:coreProperties>
</file>