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542" autoAdjust="0"/>
  </p:normalViewPr>
  <p:slideViewPr>
    <p:cSldViewPr>
      <p:cViewPr>
        <p:scale>
          <a:sx n="100" d="100"/>
          <a:sy n="100" d="100"/>
        </p:scale>
        <p:origin x="-2892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Динамика численности безработных граждан </a:t>
            </a:r>
            <a:r>
              <a:rPr lang="ru-RU" sz="1400" b="0" dirty="0" err="1" smtClean="0">
                <a:effectLst/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 района</a:t>
            </a:r>
            <a:endParaRPr lang="ru-RU" sz="1600" b="0" dirty="0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292620088625879E-2"/>
          <c:y val="0.22353771270256842"/>
          <c:w val="0.91743234577311383"/>
          <c:h val="0.5093504551979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#,##0">
                  <c:v>178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232</c:v>
                </c:pt>
                <c:pt idx="1">
                  <c:v>213</c:v>
                </c:pt>
                <c:pt idx="2">
                  <c:v>195</c:v>
                </c:pt>
                <c:pt idx="3">
                  <c:v>190</c:v>
                </c:pt>
                <c:pt idx="4">
                  <c:v>194</c:v>
                </c:pt>
                <c:pt idx="5">
                  <c:v>216</c:v>
                </c:pt>
                <c:pt idx="6">
                  <c:v>228</c:v>
                </c:pt>
                <c:pt idx="7">
                  <c:v>226</c:v>
                </c:pt>
                <c:pt idx="8">
                  <c:v>217</c:v>
                </c:pt>
                <c:pt idx="9">
                  <c:v>188</c:v>
                </c:pt>
                <c:pt idx="10">
                  <c:v>231</c:v>
                </c:pt>
                <c:pt idx="11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95744"/>
        <c:axId val="75256192"/>
      </c:barChart>
      <c:catAx>
        <c:axId val="1428957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5256192"/>
        <c:crosses val="autoZero"/>
        <c:auto val="1"/>
        <c:lblAlgn val="ctr"/>
        <c:lblOffset val="100"/>
        <c:noMultiLvlLbl val="0"/>
      </c:catAx>
      <c:valAx>
        <c:axId val="752561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42895744"/>
        <c:crosses val="autoZero"/>
        <c:crossBetween val="between"/>
      </c:valAx>
      <c:spPr>
        <a:noFill/>
        <a:ln w="25400">
          <a:noFill/>
        </a:ln>
        <a:effectLst/>
        <a:scene3d>
          <a:camera prst="orthographicFront"/>
          <a:lightRig rig="threePt" dir="t"/>
        </a:scene3d>
      </c:spPr>
    </c:plotArea>
    <c:legend>
      <c:legendPos val="r"/>
      <c:layout>
        <c:manualLayout>
          <c:xMode val="edge"/>
          <c:yMode val="edge"/>
          <c:x val="0.87326144493087265"/>
          <c:y val="3.2235697152383884E-2"/>
          <c:w val="9.9948282820896128E-2"/>
          <c:h val="0.18653211378273021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716942165156251"/>
          <c:y val="0"/>
        </c:manualLayout>
      </c:layout>
      <c:overlay val="0"/>
      <c:txPr>
        <a:bodyPr/>
        <a:lstStyle/>
        <a:p>
          <a:pPr algn="ctr">
            <a:defRPr sz="14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474223102194995"/>
          <c:y val="0.28063431476726441"/>
          <c:w val="0.79991667592489724"/>
          <c:h val="0.68391024309579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55259993772074E-2"/>
                  <c:y val="1.9670943753556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0.38764044943820225</c:v>
                </c:pt>
                <c:pt idx="1">
                  <c:v>0.61235955056179781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051392"/>
        <c:axId val="74945664"/>
      </c:barChart>
      <c:valAx>
        <c:axId val="7494566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75051392"/>
        <c:crosses val="autoZero"/>
        <c:crossBetween val="between"/>
      </c:valAx>
      <c:catAx>
        <c:axId val="750513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4945664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37559351044328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327855932674149"/>
          <c:y val="0.2246363058425607"/>
          <c:w val="0.68381846461504281"/>
          <c:h val="0.717315360021726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от 18 до 35 лет</c:v>
                </c:pt>
                <c:pt idx="1">
                  <c:v>от 36 до 49 лет</c:v>
                </c:pt>
                <c:pt idx="2">
                  <c:v>от 50 лет и старше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0.25842696629213485</c:v>
                </c:pt>
                <c:pt idx="1">
                  <c:v>0.3258426966292135</c:v>
                </c:pt>
                <c:pt idx="2">
                  <c:v>0.4157303370786517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3675520"/>
        <c:axId val="73677056"/>
      </c:barChart>
      <c:catAx>
        <c:axId val="7367552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3677056"/>
        <c:crosses val="autoZero"/>
        <c:auto val="1"/>
        <c:lblAlgn val="ctr"/>
        <c:lblOffset val="100"/>
        <c:noMultiLvlLbl val="0"/>
      </c:catAx>
      <c:valAx>
        <c:axId val="7367705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7367552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368106090064066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152043952788317"/>
          <c:y val="0.23495735923521724"/>
          <c:w val="0.58691792181821079"/>
          <c:h val="0.70491506234756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Высшее образование</c:v>
                </c:pt>
                <c:pt idx="1">
                  <c:v>Среднее ПО</c:v>
                </c:pt>
                <c:pt idx="2">
                  <c:v>имеют среднее (полное) и основное общее образование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0.33707865168539325</c:v>
                </c:pt>
                <c:pt idx="1">
                  <c:v>0.3707865168539326</c:v>
                </c:pt>
                <c:pt idx="2">
                  <c:v>0.29213483146067415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4317824"/>
        <c:axId val="73713920"/>
      </c:barChart>
      <c:valAx>
        <c:axId val="73713920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74317824"/>
        <c:crosses val="autoZero"/>
        <c:crossBetween val="between"/>
      </c:valAx>
      <c:catAx>
        <c:axId val="743178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5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371392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9" tIns="45384" rIns="90769" bIns="45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3" y="4687732"/>
            <a:ext cx="5389240" cy="4441506"/>
          </a:xfrm>
          <a:prstGeom prst="rect">
            <a:avLst/>
          </a:prstGeom>
        </p:spPr>
        <p:txBody>
          <a:bodyPr vert="horz" lIns="90769" tIns="45384" rIns="90769" bIns="45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7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01.02.2023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688" y="1280608"/>
            <a:ext cx="5688632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С начала 2023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47  человек 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На 01.02.2023 на учете в службе занятости состояло 245 граждан, ищущих работу.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С </a:t>
            </a:r>
            <a:r>
              <a:rPr lang="ru-RU" dirty="0"/>
              <a:t>01.01.2023 года год при содействии ГКУ ЦЗН города Кургана трудоустроены 12 человек</a:t>
            </a:r>
            <a:r>
              <a:rPr lang="en-US" dirty="0"/>
              <a:t>, </a:t>
            </a:r>
            <a:r>
              <a:rPr lang="ru-RU" dirty="0"/>
              <a:t>что составляет 5% от обратившихся граждан</a:t>
            </a:r>
            <a:r>
              <a:rPr lang="ru-RU" dirty="0" smtClean="0"/>
              <a:t>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 </a:t>
            </a:r>
            <a:r>
              <a:rPr lang="ru-RU" dirty="0"/>
              <a:t>01.02.2023 года численность безработных граждан составила 178 </a:t>
            </a:r>
            <a:r>
              <a:rPr lang="ru-RU" dirty="0" smtClean="0"/>
              <a:t>человек, что в 0,7 раз меньше, чем на 01.02.2022</a:t>
            </a:r>
            <a:endParaRPr lang="ru-RU" dirty="0"/>
          </a:p>
          <a:p>
            <a:pPr lvl="0" indent="0" algn="l"/>
            <a:endParaRPr lang="ru-RU" dirty="0"/>
          </a:p>
          <a:p>
            <a:pPr lvl="0"/>
            <a:r>
              <a:rPr lang="ru-RU" dirty="0"/>
              <a:t>Уровень регистрируемой безработицы составил </a:t>
            </a:r>
            <a:r>
              <a:rPr lang="ru-RU" dirty="0" smtClean="0"/>
              <a:t>0,8% </a:t>
            </a:r>
            <a:r>
              <a:rPr lang="ru-RU" dirty="0"/>
              <a:t>к численности рабочей силы.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За январь 2023 года  9 человек были признаны безработными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80592062"/>
              </p:ext>
            </p:extLst>
          </p:nvPr>
        </p:nvGraphicFramePr>
        <p:xfrm>
          <a:off x="620688" y="5940152"/>
          <a:ext cx="5688632" cy="262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688" y="318914"/>
            <a:ext cx="568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Структура безработных граждан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01.02.2023: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24058595"/>
              </p:ext>
            </p:extLst>
          </p:nvPr>
        </p:nvGraphicFramePr>
        <p:xfrm>
          <a:off x="425811" y="965245"/>
          <a:ext cx="6020705" cy="1014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670343863"/>
              </p:ext>
            </p:extLst>
          </p:nvPr>
        </p:nvGraphicFramePr>
        <p:xfrm>
          <a:off x="476673" y="2051720"/>
          <a:ext cx="6048672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120912343"/>
              </p:ext>
            </p:extLst>
          </p:nvPr>
        </p:nvGraphicFramePr>
        <p:xfrm>
          <a:off x="397842" y="3419872"/>
          <a:ext cx="619951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6672" y="5004048"/>
            <a:ext cx="5955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заявленных вакансий в Кетовском районе на конец отчетного периода 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255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– 0,9 ед.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146" y="6385917"/>
            <a:ext cx="6048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01.02.2023 года: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168148"/>
              </p:ext>
            </p:extLst>
          </p:nvPr>
        </p:nvGraphicFramePr>
        <p:xfrm>
          <a:off x="548679" y="7020272"/>
          <a:ext cx="5760641" cy="1584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2553"/>
                <a:gridCol w="1438088"/>
              </a:tblGrid>
              <a:tr h="349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профессии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smtClean="0">
                          <a:effectLst/>
                        </a:rPr>
                        <a:t>вакансий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5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50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Обвальщик тушек птицы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5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Младший Инспектор, мастер леса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70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Птицевод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на </a:t>
            </a:r>
            <a:r>
              <a:rPr lang="ru-RU" dirty="0" smtClean="0"/>
              <a:t>01.02.2023 </a:t>
            </a:r>
            <a:r>
              <a:rPr lang="ru-RU" dirty="0"/>
              <a:t>года (Кетовский район)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6672" y="1331640"/>
            <a:ext cx="5904656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12 человек, 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гражданин предпенсионного возраста;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гражданин с инвалидностью;</a:t>
            </a:r>
          </a:p>
          <a:p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6672" y="3005336"/>
            <a:ext cx="5904656" cy="17068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государственных услуг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человека,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услуги по социальной адаптации на рынке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труда;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 гражданин получили государственную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безработных гражданина, получили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поддержке.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24007</TotalTime>
  <Words>267</Words>
  <Application>Microsoft Office PowerPoint</Application>
  <PresentationFormat>Экран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1598</cp:revision>
  <cp:lastPrinted>2023-02-16T09:05:00Z</cp:lastPrinted>
  <dcterms:created xsi:type="dcterms:W3CDTF">2017-06-23T05:32:50Z</dcterms:created>
  <dcterms:modified xsi:type="dcterms:W3CDTF">2023-02-16T09:08:11Z</dcterms:modified>
</cp:coreProperties>
</file>