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9542" autoAdjust="0"/>
  </p:normalViewPr>
  <p:slideViewPr>
    <p:cSldViewPr>
      <p:cViewPr>
        <p:scale>
          <a:sx n="100" d="100"/>
          <a:sy n="100" d="100"/>
        </p:scale>
        <p:origin x="-2844" y="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080416666666664"/>
          <c:y val="6.7453703703703708E-4"/>
        </c:manualLayout>
      </c:layout>
      <c:overlay val="0"/>
      <c:txPr>
        <a:bodyPr/>
        <a:lstStyle/>
        <a:p>
          <a:pPr algn="ctr">
            <a:defRPr sz="16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3698267096510547E-2"/>
          <c:y val="0.21533988438107121"/>
          <c:w val="0.91676130216844753"/>
          <c:h val="0.5628552383068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0.35023041474654376</c:v>
                </c:pt>
                <c:pt idx="1">
                  <c:v>0.64976958525345618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486656"/>
        <c:axId val="112485120"/>
      </c:barChart>
      <c:valAx>
        <c:axId val="11248512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2486656"/>
        <c:crosses val="autoZero"/>
        <c:crossBetween val="between"/>
      </c:valAx>
      <c:catAx>
        <c:axId val="112486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2485120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2838659436039934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249175479492425E-2"/>
          <c:y val="0.21483825256004543"/>
          <c:w val="0.88884775354557055"/>
          <c:h val="0.52869736695922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16 - 29 </c:v>
                </c:pt>
                <c:pt idx="1">
                  <c:v>30 - 39 </c:v>
                </c:pt>
                <c:pt idx="2">
                  <c:v>40 - 49 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0.129</c:v>
                </c:pt>
                <c:pt idx="1">
                  <c:v>0.2813852813852814</c:v>
                </c:pt>
                <c:pt idx="2">
                  <c:v>0.21199999999999999</c:v>
                </c:pt>
                <c:pt idx="3">
                  <c:v>0.378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744704"/>
        <c:axId val="112754688"/>
      </c:barChart>
      <c:catAx>
        <c:axId val="112744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2754688"/>
        <c:crosses val="autoZero"/>
        <c:auto val="1"/>
        <c:lblAlgn val="ctr"/>
        <c:lblOffset val="100"/>
        <c:noMultiLvlLbl val="0"/>
      </c:catAx>
      <c:valAx>
        <c:axId val="11275468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274470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2318644926335513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970512048368895"/>
          <c:y val="0.14341349206349208"/>
          <c:w val="0.49873333429841199"/>
          <c:h val="0.796459247583601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Высшее ПО</c:v>
                </c:pt>
                <c:pt idx="1">
                  <c:v>Среднее ПО</c:v>
                </c:pt>
                <c:pt idx="2">
                  <c:v>имеют среднее общее (11 классов)</c:v>
                </c:pt>
                <c:pt idx="3">
                  <c:v>имеют основное общее (9 классов)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0.32700000000000001</c:v>
                </c:pt>
                <c:pt idx="1">
                  <c:v>0.36399999999999999</c:v>
                </c:pt>
                <c:pt idx="2">
                  <c:v>0.22600000000000001</c:v>
                </c:pt>
                <c:pt idx="3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768512"/>
        <c:axId val="112766976"/>
      </c:barChart>
      <c:valAx>
        <c:axId val="11276697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12768512"/>
        <c:crosses val="autoZero"/>
        <c:crossBetween val="between"/>
      </c:valAx>
      <c:catAx>
        <c:axId val="112768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0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276697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 algn="ctr" rtl="0">
              <a:defRPr lang="ru-RU" sz="14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sz="14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по причине увольнения:</a:t>
            </a:r>
          </a:p>
        </c:rich>
      </c:tx>
      <c:layout>
        <c:manualLayout>
          <c:xMode val="edge"/>
          <c:yMode val="edge"/>
          <c:x val="0.16176043699384629"/>
          <c:y val="0"/>
        </c:manualLayout>
      </c:layout>
      <c:overlay val="0"/>
      <c:spPr>
        <a:ln>
          <a:solidFill>
            <a:schemeClr val="bg1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0.48541530356848411"/>
          <c:y val="0.13584462837462505"/>
          <c:w val="0.44567488945604561"/>
          <c:h val="0.82393437766174116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plosion val="11"/>
          </c:dPt>
          <c:dPt>
            <c:idx val="1"/>
            <c:invertIfNegative val="0"/>
            <c:bubble3D val="0"/>
            <c:explosion val="12"/>
          </c:dPt>
          <c:dPt>
            <c:idx val="2"/>
            <c:invertIfNegative val="0"/>
            <c:bubble3D val="0"/>
            <c:explosion val="10"/>
          </c:dPt>
          <c:dPt>
            <c:idx val="3"/>
            <c:invertIfNegative val="0"/>
            <c:bubble3D val="0"/>
            <c:explosion val="13"/>
          </c:dPt>
          <c:dPt>
            <c:idx val="4"/>
            <c:invertIfNegative val="0"/>
            <c:bubble3D val="0"/>
            <c:explosion val="8"/>
          </c:dPt>
          <c:dPt>
            <c:idx val="5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по собственному желанию</c:v>
                </c:pt>
                <c:pt idx="1">
                  <c:v>по сокращению</c:v>
                </c:pt>
                <c:pt idx="2">
                  <c:v>истечение срока трудового договора</c:v>
                </c:pt>
                <c:pt idx="3">
                  <c:v>по соглашению сторон</c:v>
                </c:pt>
                <c:pt idx="4">
                  <c:v>ранее не работающие</c:v>
                </c:pt>
                <c:pt idx="5">
                  <c:v>другие причины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0.48799999999999999</c:v>
                </c:pt>
                <c:pt idx="1">
                  <c:v>0.28100000000000003</c:v>
                </c:pt>
                <c:pt idx="2">
                  <c:v>0.11688311688311688</c:v>
                </c:pt>
                <c:pt idx="3">
                  <c:v>5.0999999999999997E-2</c:v>
                </c:pt>
                <c:pt idx="4">
                  <c:v>4.1000000000000002E-2</c:v>
                </c:pt>
                <c:pt idx="5">
                  <c:v>2.3E-2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6"/>
        <c:axId val="112917504"/>
        <c:axId val="112915968"/>
      </c:barChart>
      <c:valAx>
        <c:axId val="11291596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12917504"/>
        <c:crosses val="autoZero"/>
        <c:crossBetween val="between"/>
      </c:valAx>
      <c:catAx>
        <c:axId val="1129175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291596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74653027300761E-2"/>
          <c:y val="0.12549280520548708"/>
          <c:w val="0.91195000836756535"/>
          <c:h val="0.51847047905725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 rot="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196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  <c:pt idx="9">
                  <c:v>188</c:v>
                </c:pt>
                <c:pt idx="10">
                  <c:v>231</c:v>
                </c:pt>
                <c:pt idx="11">
                  <c:v>217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945024"/>
        <c:axId val="112956160"/>
      </c:barChart>
      <c:catAx>
        <c:axId val="112945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2956160"/>
        <c:crosses val="autoZero"/>
        <c:auto val="1"/>
        <c:lblAlgn val="ctr"/>
        <c:lblOffset val="100"/>
        <c:noMultiLvlLbl val="0"/>
      </c:catAx>
      <c:valAx>
        <c:axId val="1129561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12945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6020743570689284"/>
          <c:y val="2.7346982061348755E-2"/>
          <c:w val="0.13203870372003954"/>
          <c:h val="0.107719735677697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163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01.01.2023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676" y="936467"/>
            <a:ext cx="5796644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 начала 2022 года в Государственное казенное учреждение «Центр занятости населения города Кургана Курганской области» за содействием в поиске подходящей работы </a:t>
            </a:r>
            <a:r>
              <a:rPr lang="ru-RU" dirty="0" smtClean="0"/>
              <a:t>обратилась  1,2 тыс. </a:t>
            </a:r>
            <a:r>
              <a:rPr lang="ru-RU" dirty="0" smtClean="0"/>
              <a:t>человек.</a:t>
            </a:r>
          </a:p>
          <a:p>
            <a:endParaRPr lang="ru-RU" dirty="0" smtClean="0"/>
          </a:p>
          <a:p>
            <a:r>
              <a:rPr lang="ru-RU" dirty="0"/>
              <a:t>В 2022 году при содействии ГКУ ЦЗН города Кургана трудоустроены 478 человек, что составляет 37% от обратившихся граждан.</a:t>
            </a:r>
          </a:p>
          <a:p>
            <a:endParaRPr lang="ru-RU" dirty="0"/>
          </a:p>
          <a:p>
            <a:r>
              <a:rPr lang="ru-RU" dirty="0" smtClean="0"/>
              <a:t>На 01.01.2023 на учете в службе занятости состояло 287 граждан, ищущих работу.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298" y="6772273"/>
            <a:ext cx="5751022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450000" algn="just"/>
            <a:r>
              <a:rPr lang="ru-RU" sz="1400" b="1" dirty="0">
                <a:latin typeface="Arial" pitchFamily="34" charset="0"/>
                <a:cs typeface="Arial" pitchFamily="34" charset="0"/>
              </a:rPr>
              <a:t>Уровень регистрируемой безработицы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составил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0,9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 численности рабочей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силы.</a:t>
            </a:r>
          </a:p>
          <a:p>
            <a:pPr indent="450000" algn="just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1400" dirty="0">
                <a:latin typeface="Arial" pitchFamily="34" charset="0"/>
                <a:cs typeface="Arial" pitchFamily="34" charset="0"/>
              </a:rPr>
              <a:t>За январь 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декабрь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2022 года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593 человека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были признаны безработными.</a:t>
            </a:r>
          </a:p>
          <a:p>
            <a:pPr indent="450000" algn="just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14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01.01.2023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года численность безработных граждан составила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217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человек.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05127"/>
              </p:ext>
            </p:extLst>
          </p:nvPr>
        </p:nvGraphicFramePr>
        <p:xfrm>
          <a:off x="535487" y="3707904"/>
          <a:ext cx="5751022" cy="2592289"/>
        </p:xfrm>
        <a:graphic>
          <a:graphicData uri="http://schemas.openxmlformats.org/drawingml/2006/table">
            <a:tbl>
              <a:tblPr firstRow="1" bandRow="1"/>
              <a:tblGrid>
                <a:gridCol w="4183954"/>
                <a:gridCol w="1567068"/>
              </a:tblGrid>
              <a:tr h="633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Категории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граждан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от числа обратившихся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Граждане предпенсионного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28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Инвалиды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16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Выпускники образовательных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74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Освобожденные из учреждений, исполняющих наказание в виде лишения свободы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6713" y="334786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Структура безработных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граждан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36247653"/>
              </p:ext>
            </p:extLst>
          </p:nvPr>
        </p:nvGraphicFramePr>
        <p:xfrm>
          <a:off x="548680" y="3843735"/>
          <a:ext cx="2491137" cy="2024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112902940"/>
              </p:ext>
            </p:extLst>
          </p:nvPr>
        </p:nvGraphicFramePr>
        <p:xfrm>
          <a:off x="3392997" y="3843735"/>
          <a:ext cx="2833465" cy="2024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459277255"/>
              </p:ext>
            </p:extLst>
          </p:nvPr>
        </p:nvGraphicFramePr>
        <p:xfrm>
          <a:off x="3573016" y="6156176"/>
          <a:ext cx="273630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1901449435"/>
              </p:ext>
            </p:extLst>
          </p:nvPr>
        </p:nvGraphicFramePr>
        <p:xfrm>
          <a:off x="548680" y="6156176"/>
          <a:ext cx="284431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48344987"/>
              </p:ext>
            </p:extLst>
          </p:nvPr>
        </p:nvGraphicFramePr>
        <p:xfrm>
          <a:off x="548681" y="1156266"/>
          <a:ext cx="5688632" cy="232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2697" y="39553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Динамика численности безработных граждан Кетовского района на 01.01.2023 года: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838" y="2398792"/>
            <a:ext cx="5501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01.01.2023 года: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73353"/>
              </p:ext>
            </p:extLst>
          </p:nvPr>
        </p:nvGraphicFramePr>
        <p:xfrm>
          <a:off x="620688" y="3203848"/>
          <a:ext cx="5565948" cy="5112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1389484"/>
              </a:tblGrid>
              <a:tr h="815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профессии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smtClean="0">
                          <a:effectLst/>
                        </a:rPr>
                        <a:t>вакансий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 smtClean="0">
                          <a:effectLst/>
                        </a:rPr>
                        <a:t>Водитель автомобиля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effectLst/>
                        </a:rPr>
                        <a:t>28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64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 smtClean="0">
                          <a:effectLst/>
                        </a:rPr>
                        <a:t>Учитель (преподаватель)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effectLst/>
                        </a:rPr>
                        <a:t>27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>
                          <a:effectLst/>
                        </a:rPr>
                        <a:t>Тракторист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effectLst/>
                        </a:rPr>
                        <a:t>14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41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 smtClean="0">
                          <a:effectLst/>
                        </a:rPr>
                        <a:t>Заведующий фельдшерско-акушерским пунктом - фельдшер (акушер, медицинская сестра)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effectLst/>
                        </a:rPr>
                        <a:t>1</a:t>
                      </a: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u="none" strike="noStrike" kern="1200" dirty="0" smtClean="0">
                        <a:effectLst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64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 smtClean="0">
                          <a:effectLst/>
                        </a:rPr>
                        <a:t>Дорожный рабочий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kern="1200" dirty="0" smtClean="0">
                          <a:effectLst/>
                        </a:rPr>
                        <a:t>Врач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7838" y="584422"/>
            <a:ext cx="5530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заявленных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в Кетовском районе на конец отчетного периода – 239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838" y="1403648"/>
            <a:ext cx="5530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1,2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ед.</a:t>
            </a:r>
          </a:p>
        </p:txBody>
      </p:sp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на </a:t>
            </a:r>
            <a:r>
              <a:rPr lang="ru-RU" dirty="0" smtClean="0"/>
              <a:t>01.01.2023 </a:t>
            </a:r>
            <a:r>
              <a:rPr lang="ru-RU" dirty="0"/>
              <a:t>года 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6672" y="1331640"/>
            <a:ext cx="5904656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478 человек, 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 граждан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граждан с инвалидностью;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2676" y="2987824"/>
            <a:ext cx="5904656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на временные и общественные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работы: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197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граждан, трудоустроено на общественные работы;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153 несовершеннолетних гражданина в возрасте от 14 до 18 лет, трудоустроено на временные работы в свободное от учебы время.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6672" y="4737348"/>
            <a:ext cx="5904656" cy="17068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государственных услуг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148 человек,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45 граждан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государственную услугу по содействию самозанятости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653 гражданина получили государственную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152 безработных гражданина,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6473" y="6732240"/>
            <a:ext cx="5877061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8 человек  приступило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к профессиональному обучению 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получения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ДПО в том числе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гражданин предпенсионного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23387</TotalTime>
  <Words>369</Words>
  <Application>Microsoft Office PowerPoint</Application>
  <PresentationFormat>Экран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1568</cp:revision>
  <cp:lastPrinted>2023-01-18T04:14:56Z</cp:lastPrinted>
  <dcterms:created xsi:type="dcterms:W3CDTF">2017-06-23T05:32:50Z</dcterms:created>
  <dcterms:modified xsi:type="dcterms:W3CDTF">2023-01-18T04:47:41Z</dcterms:modified>
</cp:coreProperties>
</file>