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9" r:id="rId3"/>
    <p:sldId id="261" r:id="rId4"/>
    <p:sldId id="260" r:id="rId5"/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438" autoAdjust="0"/>
  </p:normalViewPr>
  <p:slideViewPr>
    <p:cSldViewPr>
      <p:cViewPr>
        <p:scale>
          <a:sx n="90" d="100"/>
          <a:sy n="90" d="100"/>
        </p:scale>
        <p:origin x="-29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939314371222763"/>
          <c:y val="1.1974301611340004E-3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c:spPr>
          <c:explosion val="13"/>
          <c:dPt>
            <c:idx val="0"/>
            <c:bubble3D val="0"/>
            <c:explosion val="15"/>
            <c:spPr>
              <a:solidFill>
                <a:schemeClr val="accent3">
                  <a:lumMod val="60000"/>
                  <a:lumOff val="40000"/>
                </a:schemeClr>
              </a:solidFill>
              <a:ln w="15875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dPt>
          <c:dPt>
            <c:idx val="1"/>
            <c:bubble3D val="0"/>
            <c:explosion val="0"/>
            <c:spPr>
              <a:solidFill>
                <a:srgbClr val="FFCCCC">
                  <a:alpha val="64000"/>
                </a:srgbClr>
              </a:solidFill>
              <a:ln w="15875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4.8870218758457977E-2"/>
                  <c:y val="-0.111144339085053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292457168183688E-2"/>
                  <c:y val="-0.190620420978722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0.40699999999999997</c:v>
                </c:pt>
                <c:pt idx="1">
                  <c:v>0.59299999999999997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по возрасту:</a:t>
            </a:r>
          </a:p>
        </c:rich>
      </c:tx>
      <c:layout>
        <c:manualLayout>
          <c:xMode val="edge"/>
          <c:yMode val="edge"/>
          <c:x val="0.2815174949524252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168741913788585"/>
          <c:y val="0.26360952293839313"/>
          <c:w val="0.52007090893292451"/>
          <c:h val="0.634961685463698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rgbClr val="FFCC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9"/>
          </c:dPt>
          <c:dPt>
            <c:idx val="3"/>
            <c:bubble3D val="0"/>
            <c:explosion val="7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1487090408281582"/>
                  <c:y val="-1.13541169408375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61563758712093E-2"/>
                  <c:y val="7.033810617101223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9748915814550491"/>
                  <c:y val="-3.1652779216055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571789152829009"/>
                  <c:y val="4.8018838775075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408697700624824E-2"/>
                  <c:y val="-2.65221711417426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64365024625762E-2"/>
                  <c:y val="-1.59130520858001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 14 до 29 лет</c:v>
                </c:pt>
                <c:pt idx="1">
                  <c:v>от 30 до 39 лет</c:v>
                </c:pt>
                <c:pt idx="2">
                  <c:v>от 40 до 49 лет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9.2999999999999999E-2</c:v>
                </c:pt>
                <c:pt idx="1">
                  <c:v>0.185</c:v>
                </c:pt>
                <c:pt idx="2">
                  <c:v>0.14799999999999999</c:v>
                </c:pt>
                <c:pt idx="3">
                  <c:v>0.191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rgbClr val="FF0000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521373829598135"/>
          <c:y val="6.5543312647801041E-3"/>
        </c:manualLayout>
      </c:layout>
      <c:overlay val="0"/>
      <c:txPr>
        <a:bodyPr/>
        <a:lstStyle/>
        <a:p>
          <a:pPr algn="ctr">
            <a:defRPr>
              <a:solidFill>
                <a:schemeClr val="tx1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203804442608979"/>
          <c:y val="0.17350998698557304"/>
          <c:w val="0.47727177599718729"/>
          <c:h val="0.718647683692730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8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FFCC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7.9735915763155724E-2"/>
                  <c:y val="-0.149965976002666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016823371343337E-2"/>
                  <c:y val="0.132880572793499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0.46600000000000003</c:v>
                </c:pt>
                <c:pt idx="1">
                  <c:v>0.53400000000000003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50105186539265E-2"/>
          <c:y val="7.0863125985228703E-2"/>
          <c:w val="0.92774989481346071"/>
          <c:h val="0.59883886751554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  <c:txPr>
              <a:bodyPr rot="0" vert="horz" anchor="t" anchorCtr="0"/>
              <a:lstStyle/>
              <a:p>
                <a:pPr>
                  <a:defRPr sz="11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310</c:v>
                </c:pt>
                <c:pt idx="1">
                  <c:v>232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580864"/>
        <c:axId val="140059776"/>
      </c:barChart>
      <c:catAx>
        <c:axId val="134580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0059776"/>
        <c:crosses val="autoZero"/>
        <c:auto val="1"/>
        <c:lblAlgn val="ctr"/>
        <c:lblOffset val="100"/>
        <c:noMultiLvlLbl val="0"/>
      </c:catAx>
      <c:valAx>
        <c:axId val="14005977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45808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по возрасту:</a:t>
            </a:r>
          </a:p>
        </c:rich>
      </c:tx>
      <c:layout>
        <c:manualLayout>
          <c:xMode val="edge"/>
          <c:yMode val="edge"/>
          <c:x val="0.30232461137343031"/>
          <c:y val="5.218834863254762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17497067619828"/>
          <c:y val="0.16734287682768123"/>
          <c:w val="0.47311141093654185"/>
          <c:h val="0.664625750045127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5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explosion val="8"/>
            <c:spPr>
              <a:solidFill>
                <a:srgbClr val="FFCC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19516247253048516"/>
                  <c:y val="-3.672796596844501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495453339078676E-2"/>
                  <c:y val="0.188587027916941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630287324481866"/>
                  <c:y val="-3.37342902517716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4818002545147222E-2"/>
                  <c:y val="-4.66004398380586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 16 до 29 лет</c:v>
                </c:pt>
                <c:pt idx="1">
                  <c:v>от 30 до 39 лет</c:v>
                </c:pt>
                <c:pt idx="2">
                  <c:v>от 40 до 49 лет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0.11600000000000001</c:v>
                </c:pt>
                <c:pt idx="1">
                  <c:v>0.27600000000000002</c:v>
                </c:pt>
                <c:pt idx="2">
                  <c:v>0.20699999999999999</c:v>
                </c:pt>
                <c:pt idx="3">
                  <c:v>0.40100000000000002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по образованию:</a:t>
            </a:r>
          </a:p>
        </c:rich>
      </c:tx>
      <c:layout>
        <c:manualLayout>
          <c:xMode val="edge"/>
          <c:yMode val="edge"/>
          <c:x val="0.2318644926335513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114001587720609"/>
          <c:y val="0.11317558237283212"/>
          <c:w val="0.52728596262010208"/>
          <c:h val="0.838728723705906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CCFF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CFFFF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 имеют основного общего образования</c:v>
                </c:pt>
                <c:pt idx="1">
                  <c:v>СПО и НПО</c:v>
                </c:pt>
                <c:pt idx="2">
                  <c:v>имеют среднее (полное) и основное общее образование</c:v>
                </c:pt>
                <c:pt idx="3">
                  <c:v>ВПО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0.16800000000000001</c:v>
                </c:pt>
                <c:pt idx="1">
                  <c:v>0.33600000000000002</c:v>
                </c:pt>
                <c:pt idx="2">
                  <c:v>0.27200000000000002</c:v>
                </c:pt>
                <c:pt idx="3">
                  <c:v>0.224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4611328"/>
        <c:axId val="134597248"/>
      </c:barChart>
      <c:valAx>
        <c:axId val="13459724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34611328"/>
        <c:crosses val="autoZero"/>
        <c:crossBetween val="between"/>
      </c:valAx>
      <c:catAx>
        <c:axId val="134611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59724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по причине увольнения:</a:t>
            </a:r>
          </a:p>
        </c:rich>
      </c:tx>
      <c:layout>
        <c:manualLayout>
          <c:xMode val="edge"/>
          <c:yMode val="edge"/>
          <c:x val="0.16518620422909736"/>
          <c:y val="2.45311496554583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881046041366717"/>
          <c:y val="0.17196192292997253"/>
          <c:w val="0.45733135003481656"/>
          <c:h val="0.7543287873163144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CCFF99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1"/>
            <c:invertIfNegative val="0"/>
            <c:bubble3D val="0"/>
            <c:explosion val="12"/>
            <c:spPr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0"/>
            <c:bubble3D val="0"/>
            <c:explosion val="1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0"/>
            <c:bubble3D val="0"/>
            <c:explosion val="13"/>
            <c:spPr>
              <a:solidFill>
                <a:srgbClr val="FFFF99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0"/>
            <c:bubble3D val="0"/>
            <c:explosion val="8"/>
            <c:spPr>
              <a:solidFill>
                <a:srgbClr val="CCCCFF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по собственному желанию</c:v>
                </c:pt>
                <c:pt idx="1">
                  <c:v>ранее не работающие</c:v>
                </c:pt>
                <c:pt idx="2">
                  <c:v>другие причины</c:v>
                </c:pt>
                <c:pt idx="3">
                  <c:v>по сокращению</c:v>
                </c:pt>
                <c:pt idx="4">
                  <c:v>по соглашению сторон</c:v>
                </c:pt>
                <c:pt idx="5">
                  <c:v>истечение срока трудового договора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0.66800000000000004</c:v>
                </c:pt>
                <c:pt idx="1">
                  <c:v>6.9000000000000006E-2</c:v>
                </c:pt>
                <c:pt idx="2">
                  <c:v>2.1999999999999999E-2</c:v>
                </c:pt>
                <c:pt idx="3">
                  <c:v>0.108</c:v>
                </c:pt>
                <c:pt idx="4">
                  <c:v>4.2999999999999997E-2</c:v>
                </c:pt>
                <c:pt idx="5">
                  <c:v>9.0999999999999998E-2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6"/>
        <c:axId val="134680576"/>
        <c:axId val="134674688"/>
      </c:barChart>
      <c:valAx>
        <c:axId val="13467468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34680576"/>
        <c:crosses val="autoZero"/>
        <c:crossBetween val="between"/>
      </c:valAx>
      <c:catAx>
        <c:axId val="134680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467468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 dirty="0">
                <a:solidFill>
                  <a:schemeClr val="tx1"/>
                </a:solidFill>
              </a:rPr>
              <a:t>Распределение по виду экономической деятельности последнего места работы безработных граждан (</a:t>
            </a:r>
            <a:r>
              <a:rPr lang="ru-RU" sz="1400" dirty="0" smtClean="0">
                <a:solidFill>
                  <a:schemeClr val="tx1"/>
                </a:solidFill>
              </a:rPr>
              <a:t>профессионально-квалификационный </a:t>
            </a:r>
            <a:r>
              <a:rPr lang="ru-RU" sz="1400" dirty="0">
                <a:solidFill>
                  <a:schemeClr val="tx1"/>
                </a:solidFill>
              </a:rPr>
              <a:t>состав), в %</a:t>
            </a:r>
          </a:p>
        </c:rich>
      </c:tx>
      <c:layout>
        <c:manualLayout>
          <c:xMode val="edge"/>
          <c:yMode val="edge"/>
          <c:x val="0.12857500190950974"/>
          <c:y val="1.32968631191050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8384474374642134"/>
          <c:y val="0.1271264587446834"/>
          <c:w val="0.51615525625357861"/>
          <c:h val="0.85489798518078175"/>
        </c:manualLayout>
      </c:layout>
      <c:barChart>
        <c:barDir val="bar"/>
        <c:grouping val="clustered"/>
        <c:varyColors val="1"/>
        <c:ser>
          <c:idx val="1"/>
          <c:order val="0"/>
          <c:tx>
            <c:strRef>
              <c:f>Лист1!$C$2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9"/>
              <c:layout>
                <c:manualLayout>
                  <c:x val="7.6682301000371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Лист1!$B$3:$B$20</c:f>
              <c:strCache>
                <c:ptCount val="18"/>
                <c:pt idx="0">
                  <c:v>СЕЛЬСКОЕ, ЛЕСНОЕ ХОЗЯЙСТВО, ОХОТА, РЫБОЛОВСТВО И РЫБОВОДСТВО</c:v>
                </c:pt>
                <c:pt idx="1">
                  <c:v>ДОБЫЧА ПОЛЕЗНЫХ ИСКОПАЕМЫХ</c:v>
                </c:pt>
                <c:pt idx="2">
                  <c:v>ОБРАБАТЫВАЮЩИЕ ПРОИЗВОДСТВА</c:v>
                </c:pt>
                <c:pt idx="3">
                  <c:v>ОБЕСПЕЧЕНИЕ ЭЛЕКТРИЧЕСКОЙ ЭНЕРГИЕЙ, ГАЗОМ И ПАРОМ; КОНДИЦИОНИРОВАНИЕ ВОЗДУХА</c:v>
                </c:pt>
                <c:pt idx="4">
                  <c:v>СТРОИТЕЛЬСТВО</c:v>
                </c:pt>
                <c:pt idx="5">
                  <c:v>ТОРГОВЛЯ ОПТОВАЯ И РОЗНИЧНАЯ; РЕМОНТ АВТОТРАНСПОРТНЫХ СРЕДСТВ И МОТОЦИКЛОВ</c:v>
                </c:pt>
                <c:pt idx="6">
                  <c:v>ТРАНСПОРТИРОВКА И ХРАНЕНИЕ</c:v>
                </c:pt>
                <c:pt idx="7">
                  <c:v>ДЕЯТЕЛЬНОСТЬ ГОСТИНИЦ И ПРЕДПРИЯТИЙ ОБЩЕСТВЕННОГО ПИТАНИЯ</c:v>
                </c:pt>
                <c:pt idx="8">
                  <c:v>ДЕЯТЕЛЬНОСТЬ В ОБЛАСТИ ИНФОРМАЦИИ И СВЯЗИ</c:v>
                </c:pt>
                <c:pt idx="9">
                  <c:v>ДЕЯТЕЛЬНОСТЬ ФИНАНСОВАЯ И СТРАХОВАЯ</c:v>
                </c:pt>
                <c:pt idx="10">
                  <c:v>ДЕЯТЕЛЬНОСТЬ ПО ОПЕРАЦИЯМ С НЕДВИЖИМЫМ ИМУЩЕСТВОМ</c:v>
                </c:pt>
                <c:pt idx="11">
                  <c:v>ДЕЯТЕЛЬНОСТЬ ПРОФЕССИОНАЛЬНАЯ, НАУЧНАЯ И ТЕХНИЧЕСКАЯ</c:v>
                </c:pt>
                <c:pt idx="12">
                  <c:v>ДЕЯТЕЛЬНОСТЬ АДМИНИСТРАТИВНАЯ И СОПУТСТВУЮЩИЕ ДОПОЛНИТЕЛЬНЫЕ УСЛУГИ</c:v>
                </c:pt>
                <c:pt idx="13">
                  <c:v>ГОСУДАРСТВЕННОЕ УПРАВЛЕНИЕ И ОБЕСПЕЧЕНИЕ ВОЕННОЙ БЕЗОПАСНОСТИ; СОЦИАЛЬНОЕ ОБЕСПЕЧЕНИЕ</c:v>
                </c:pt>
                <c:pt idx="14">
                  <c:v>ОБРАЗОВАНИЕ</c:v>
                </c:pt>
                <c:pt idx="15">
                  <c:v>ДЕЯТЕЛЬНОСТЬ В ОБЛАСТИ ЗДРАВООХРАНЕНИЯ И СОЦИАЛЬНЫХ УСЛУГ</c:v>
                </c:pt>
                <c:pt idx="16">
                  <c:v>ДЕЯТЕЛЬНОСТЬ В ОБЛАСТИ КУЛЬТУРЫ, СПОРТА, ОРГАНИЗАЦИИ ДОСУГА И РАЗВЛЕЧЕНИЙ</c:v>
                </c:pt>
                <c:pt idx="17">
                  <c:v>ПРЕДОСТАВЛЕНИЕ ПРОЧИХ ВИДОВ УСЛУГ</c:v>
                </c:pt>
              </c:strCache>
            </c:strRef>
          </c:cat>
          <c:val>
            <c:numRef>
              <c:f>Лист1!$C$2:$C$20</c:f>
              <c:numCache>
                <c:formatCode>0.0%</c:formatCode>
                <c:ptCount val="19"/>
                <c:pt idx="1">
                  <c:v>0.11637931034482758</c:v>
                </c:pt>
                <c:pt idx="2">
                  <c:v>1.2931034482758621E-2</c:v>
                </c:pt>
                <c:pt idx="3">
                  <c:v>0.125</c:v>
                </c:pt>
                <c:pt idx="4">
                  <c:v>2.5862068965517241E-2</c:v>
                </c:pt>
                <c:pt idx="5">
                  <c:v>4.3103448275862072E-2</c:v>
                </c:pt>
                <c:pt idx="6">
                  <c:v>9.0517241379310345E-2</c:v>
                </c:pt>
                <c:pt idx="7">
                  <c:v>3.017241379310345E-2</c:v>
                </c:pt>
                <c:pt idx="8">
                  <c:v>2.5862068965517241E-2</c:v>
                </c:pt>
                <c:pt idx="9">
                  <c:v>3.8793103448275863E-2</c:v>
                </c:pt>
                <c:pt idx="10">
                  <c:v>1.7241379310344827E-2</c:v>
                </c:pt>
                <c:pt idx="11">
                  <c:v>4.3103448275862068E-3</c:v>
                </c:pt>
                <c:pt idx="12">
                  <c:v>3.017241379310345E-2</c:v>
                </c:pt>
                <c:pt idx="13">
                  <c:v>8.6206896551724137E-3</c:v>
                </c:pt>
                <c:pt idx="14">
                  <c:v>7.7586206896551727E-2</c:v>
                </c:pt>
                <c:pt idx="15">
                  <c:v>0.1206896551724138</c:v>
                </c:pt>
                <c:pt idx="16">
                  <c:v>4.7413793103448273E-2</c:v>
                </c:pt>
                <c:pt idx="17">
                  <c:v>1.2931034482758621E-2</c:v>
                </c:pt>
                <c:pt idx="18">
                  <c:v>8.6206896551724144E-2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2"/>
        <c:axId val="134726016"/>
        <c:axId val="134727552"/>
      </c:barChart>
      <c:catAx>
        <c:axId val="13472601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lnSpc>
                <a:spcPct val="100000"/>
              </a:lnSpc>
              <a:defRPr sz="800"/>
            </a:pPr>
            <a:endParaRPr lang="ru-RU"/>
          </a:p>
        </c:txPr>
        <c:crossAx val="134727552"/>
        <c:crosses val="autoZero"/>
        <c:auto val="1"/>
        <c:lblAlgn val="r"/>
        <c:lblOffset val="100"/>
        <c:noMultiLvlLbl val="0"/>
      </c:catAx>
      <c:valAx>
        <c:axId val="13472755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34726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lnSpc>
          <a:spcPct val="300000"/>
        </a:lnSpc>
        <a:defRPr sz="1100" baseline="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0.7234</cdr:x>
      <cdr:y>0.20594</cdr:y>
    </cdr:from>
    <cdr:to>
      <cdr:x>1</cdr:x>
      <cdr:y>0.31729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7883" y="504056"/>
          <a:ext cx="882444" cy="272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0.00776</cdr:x>
      <cdr:y>0.25679</cdr:y>
    </cdr:from>
    <cdr:to>
      <cdr:x>0.33334</cdr:x>
      <cdr:y>0.35812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751" y="648072"/>
          <a:ext cx="1038706" cy="255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0.72724</cdr:x>
      <cdr:y>0.78333</cdr:y>
    </cdr:from>
    <cdr:to>
      <cdr:x>1</cdr:x>
      <cdr:y>0.89993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98061" y="1860830"/>
          <a:ext cx="861915" cy="276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30-39</a:t>
          </a:r>
          <a:r>
            <a:rPr lang="ru-RU" sz="1100" dirty="0" smtClean="0"/>
            <a:t>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0.64798</cdr:x>
      <cdr:y>0.0912</cdr:y>
    </cdr:from>
    <cdr:to>
      <cdr:x>0.89864</cdr:x>
      <cdr:y>0.21245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47598" y="216644"/>
          <a:ext cx="79208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14-29</a:t>
          </a:r>
          <a:r>
            <a:rPr lang="ru-RU" dirty="0" smtClean="0"/>
            <a:t>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0.15125</cdr:y>
    </cdr:from>
    <cdr:to>
      <cdr:x>0.38362</cdr:x>
      <cdr:y>0.25028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-3603738" y="359302"/>
          <a:ext cx="1121406" cy="235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/>
            <a:t>с</a:t>
          </a:r>
          <a:r>
            <a:rPr lang="ru-RU" sz="1200" dirty="0" smtClean="0"/>
            <a:t>тарше</a:t>
          </a:r>
          <a:r>
            <a:rPr lang="ru-RU" sz="1100" dirty="0" smtClean="0"/>
            <a:t> 50 лет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0.70326</cdr:x>
      <cdr:y>0.06847</cdr:y>
    </cdr:from>
    <cdr:to>
      <cdr:x>1</cdr:x>
      <cdr:y>0.20355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48195"/>
          <a:ext cx="850740" cy="292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0.00661</cdr:x>
      <cdr:y>0.75463</cdr:y>
    </cdr:from>
    <cdr:to>
      <cdr:x>0.35824</cdr:x>
      <cdr:y>0.90019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958" y="1633331"/>
          <a:ext cx="1008110" cy="315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AC86-970E-41B8-9998-37787D0BE77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03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902" y="17951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mbria" pitchFamily="18" charset="0"/>
              </a:rPr>
              <a:t>Ситуация на рынке труда </a:t>
            </a:r>
            <a:r>
              <a:rPr lang="ru-RU" b="1" dirty="0" smtClean="0">
                <a:latin typeface="Cambria" pitchFamily="18" charset="0"/>
              </a:rPr>
              <a:t>Кетовского района </a:t>
            </a: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>на </a:t>
            </a:r>
            <a:r>
              <a:rPr lang="ru-RU" b="1" dirty="0" smtClean="0">
                <a:latin typeface="Cambria" pitchFamily="18" charset="0"/>
              </a:rPr>
              <a:t>01.02.2022 года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632" y="775873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000" algn="just"/>
            <a:r>
              <a:rPr lang="ru-RU" sz="1400" dirty="0" smtClean="0">
                <a:cs typeface="Arial" panose="020B0604020202020204" pitchFamily="34" charset="0"/>
              </a:rPr>
              <a:t>С начала 2021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sz="1400" b="1" dirty="0" smtClean="0">
                <a:cs typeface="Arial" panose="020B0604020202020204" pitchFamily="34" charset="0"/>
              </a:rPr>
              <a:t>54 человека </a:t>
            </a:r>
            <a:r>
              <a:rPr lang="ru-RU" sz="1400" dirty="0" smtClean="0">
                <a:cs typeface="Arial" panose="020B0604020202020204" pitchFamily="34" charset="0"/>
              </a:rPr>
              <a:t>(за аналогичный период  2021 г. – 152 человека).</a:t>
            </a:r>
          </a:p>
          <a:p>
            <a:pPr lvl="0" indent="450000" algn="just"/>
            <a:r>
              <a:rPr lang="ru-RU" sz="1400" dirty="0" smtClean="0">
                <a:cs typeface="Arial" panose="020B0604020202020204" pitchFamily="34" charset="0"/>
              </a:rPr>
              <a:t> На 01.02.2022 </a:t>
            </a:r>
            <a:r>
              <a:rPr lang="ru-RU" sz="1400" dirty="0">
                <a:solidFill>
                  <a:srgbClr val="000000"/>
                </a:solidFill>
              </a:rPr>
              <a:t>года</a:t>
            </a:r>
            <a:r>
              <a:rPr lang="ru-RU" sz="1400" dirty="0" smtClean="0">
                <a:cs typeface="Arial" panose="020B0604020202020204" pitchFamily="34" charset="0"/>
              </a:rPr>
              <a:t> на учете в службе занятости состояло </a:t>
            </a:r>
            <a:r>
              <a:rPr lang="ru-RU" sz="1400" b="1" dirty="0" smtClean="0">
                <a:cs typeface="Arial" panose="020B0604020202020204" pitchFamily="34" charset="0"/>
              </a:rPr>
              <a:t>282 гражданина</a:t>
            </a:r>
            <a:r>
              <a:rPr lang="ru-RU" sz="1400" dirty="0" smtClean="0">
                <a:cs typeface="Arial" panose="020B0604020202020204" pitchFamily="34" charset="0"/>
              </a:rPr>
              <a:t>, ищущих работу.</a:t>
            </a:r>
          </a:p>
          <a:p>
            <a:pPr indent="450000" algn="just"/>
            <a:r>
              <a:rPr lang="ru-RU" sz="1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400" dirty="0">
                <a:cs typeface="Arial" panose="020B0604020202020204" pitchFamily="34" charset="0"/>
              </a:rPr>
              <a:t>В </a:t>
            </a:r>
            <a:r>
              <a:rPr lang="ru-RU" sz="1400" dirty="0" smtClean="0">
                <a:cs typeface="Arial" panose="020B0604020202020204" pitchFamily="34" charset="0"/>
              </a:rPr>
              <a:t>2022 </a:t>
            </a:r>
            <a:r>
              <a:rPr lang="ru-RU" sz="1400" dirty="0">
                <a:cs typeface="Arial" panose="020B0604020202020204" pitchFamily="34" charset="0"/>
              </a:rPr>
              <a:t>году при содействии ГКУ ЦЗН города Кургана </a:t>
            </a:r>
            <a:r>
              <a:rPr lang="ru-RU" sz="1400" dirty="0" smtClean="0">
                <a:cs typeface="Arial" panose="020B0604020202020204" pitchFamily="34" charset="0"/>
              </a:rPr>
              <a:t>трудоустроен </a:t>
            </a:r>
            <a:r>
              <a:rPr lang="ru-RU" sz="1400" b="1" dirty="0" smtClean="0">
                <a:cs typeface="Arial" panose="020B0604020202020204" pitchFamily="34" charset="0"/>
              </a:rPr>
              <a:t>21 </a:t>
            </a:r>
            <a:r>
              <a:rPr lang="ru-RU" sz="1400" b="1" dirty="0">
                <a:cs typeface="Arial" panose="020B0604020202020204" pitchFamily="34" charset="0"/>
              </a:rPr>
              <a:t>человек</a:t>
            </a:r>
            <a:r>
              <a:rPr lang="en-US" sz="1400" b="1" dirty="0">
                <a:cs typeface="Arial" panose="020B0604020202020204" pitchFamily="34" charset="0"/>
              </a:rPr>
              <a:t>, </a:t>
            </a:r>
            <a:r>
              <a:rPr lang="ru-RU" sz="1400" dirty="0">
                <a:cs typeface="Arial" panose="020B0604020202020204" pitchFamily="34" charset="0"/>
              </a:rPr>
              <a:t>что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dirty="0">
                <a:cs typeface="Arial" panose="020B0604020202020204" pitchFamily="34" charset="0"/>
              </a:rPr>
              <a:t>составляет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dirty="0">
                <a:cs typeface="Arial" panose="020B0604020202020204" pitchFamily="34" charset="0"/>
              </a:rPr>
              <a:t>40,6% от обратившихся граждан</a:t>
            </a:r>
            <a:r>
              <a:rPr lang="en-US" sz="1400" dirty="0">
                <a:cs typeface="Arial" panose="020B0604020202020204" pitchFamily="34" charset="0"/>
              </a:rPr>
              <a:t>.</a:t>
            </a:r>
            <a:r>
              <a:rPr lang="ru-RU" sz="1400" dirty="0">
                <a:cs typeface="Arial" panose="020B0604020202020204" pitchFamily="34" charset="0"/>
              </a:rPr>
              <a:t> Уровень трудоустройства обратившихся граждан на </a:t>
            </a:r>
            <a:r>
              <a:rPr lang="ru-RU" sz="1400" dirty="0" smtClean="0">
                <a:cs typeface="Arial" panose="020B0604020202020204" pitchFamily="34" charset="0"/>
              </a:rPr>
              <a:t>01.01.2022г</a:t>
            </a:r>
            <a:r>
              <a:rPr lang="ru-RU" sz="1400" dirty="0">
                <a:cs typeface="Arial" panose="020B0604020202020204" pitchFamily="34" charset="0"/>
              </a:rPr>
              <a:t>.  - </a:t>
            </a:r>
            <a:r>
              <a:rPr lang="ru-RU" sz="1400" dirty="0" smtClean="0">
                <a:cs typeface="Arial" panose="020B0604020202020204" pitchFamily="34" charset="0"/>
              </a:rPr>
              <a:t> 40,6</a:t>
            </a:r>
            <a:r>
              <a:rPr lang="en-US" sz="1400" dirty="0" smtClean="0">
                <a:cs typeface="Arial" panose="020B0604020202020204" pitchFamily="34" charset="0"/>
              </a:rPr>
              <a:t>%</a:t>
            </a:r>
            <a:r>
              <a:rPr lang="ru-RU" sz="1400" dirty="0">
                <a:cs typeface="Arial" panose="020B0604020202020204" pitchFamily="34" charset="0"/>
              </a:rPr>
              <a:t>.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1970" y="276130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                                В числе обратившихся граждан:</a:t>
            </a:r>
            <a:endParaRPr lang="ru-RU" sz="1400" b="1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048108273"/>
              </p:ext>
            </p:extLst>
          </p:nvPr>
        </p:nvGraphicFramePr>
        <p:xfrm>
          <a:off x="137927" y="3036233"/>
          <a:ext cx="3190327" cy="244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94011"/>
              </p:ext>
            </p:extLst>
          </p:nvPr>
        </p:nvGraphicFramePr>
        <p:xfrm>
          <a:off x="181215" y="5364088"/>
          <a:ext cx="6511399" cy="35283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982931"/>
                <a:gridCol w="1528468"/>
              </a:tblGrid>
              <a:tr h="7305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Категории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граждан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% от общего числа обратившихся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Родители, имеющие несовершеннолетних детей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0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 предпенсионного возраста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3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 впервые ищущие работу (ранее не работавшие)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37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Стремящиеся возобновить трудовую деятельность после длительного (более года) перерыва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8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Инвалиды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89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Освобожденные из учреждений, исполняющих наказание в виде лишения свободы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006626694"/>
              </p:ext>
            </p:extLst>
          </p:nvPr>
        </p:nvGraphicFramePr>
        <p:xfrm>
          <a:off x="3531600" y="3069084"/>
          <a:ext cx="3159976" cy="237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31600" y="473234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1913" y="3428880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Структура безработных </a:t>
            </a:r>
            <a:r>
              <a:rPr lang="ru-RU" sz="1400" b="1" dirty="0" smtClean="0"/>
              <a:t>граждан: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26815312"/>
              </p:ext>
            </p:extLst>
          </p:nvPr>
        </p:nvGraphicFramePr>
        <p:xfrm>
          <a:off x="332656" y="3923929"/>
          <a:ext cx="2866964" cy="1904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4485" y="1102781"/>
            <a:ext cx="5621215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b="1" dirty="0" smtClean="0"/>
              <a:t>Динамика численности безработных граждан:</a:t>
            </a:r>
            <a:endParaRPr lang="ru-RU" sz="1450" b="1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944902218"/>
              </p:ext>
            </p:extLst>
          </p:nvPr>
        </p:nvGraphicFramePr>
        <p:xfrm>
          <a:off x="197697" y="1395444"/>
          <a:ext cx="6495603" cy="202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8640" y="142844"/>
            <a:ext cx="6504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Уровень регистрируемой безработицы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 численности рабочей силы (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01.01.2021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1,3%).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000"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 январь 2022 года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 человек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были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признаны безработными.</a:t>
            </a:r>
          </a:p>
          <a:p>
            <a:pPr lvl="0" indent="450000"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01.02.2022 года численность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безработных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составила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232 человека,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что в 0,7 раз меньше, чем на 01.01.2022 г. (310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907616923"/>
              </p:ext>
            </p:extLst>
          </p:nvPr>
        </p:nvGraphicFramePr>
        <p:xfrm>
          <a:off x="3560237" y="3736657"/>
          <a:ext cx="2972841" cy="2116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947828829"/>
              </p:ext>
            </p:extLst>
          </p:nvPr>
        </p:nvGraphicFramePr>
        <p:xfrm>
          <a:off x="184742" y="6156175"/>
          <a:ext cx="3140351" cy="273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065153234"/>
              </p:ext>
            </p:extLst>
          </p:nvPr>
        </p:nvGraphicFramePr>
        <p:xfrm>
          <a:off x="3500437" y="6012160"/>
          <a:ext cx="318526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38485" y="4016821"/>
            <a:ext cx="1112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старше</a:t>
            </a:r>
            <a:r>
              <a:rPr lang="ru-RU" sz="1100" dirty="0" smtClean="0"/>
              <a:t> 50 лет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4124260" y="5573526"/>
            <a:ext cx="85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807312" y="527395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675728" y="401682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16-29</a:t>
            </a:r>
            <a:r>
              <a:rPr lang="ru-RU" sz="1100" dirty="0" smtClean="0"/>
              <a:t> лет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79790884"/>
              </p:ext>
            </p:extLst>
          </p:nvPr>
        </p:nvGraphicFramePr>
        <p:xfrm>
          <a:off x="188640" y="3491880"/>
          <a:ext cx="6552728" cy="565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32877"/>
              </p:ext>
            </p:extLst>
          </p:nvPr>
        </p:nvGraphicFramePr>
        <p:xfrm>
          <a:off x="188640" y="323529"/>
          <a:ext cx="6480720" cy="300941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952019"/>
                <a:gridCol w="1528701"/>
              </a:tblGrid>
              <a:tr h="7270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Категории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безработных граждан, состоящих на регистрационном учете в ГКУ ЦЗН города Кургана (Кетовский район) на 01.02.2022 года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 от общего числа безработных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6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Родители, имеющие несовершеннолетних детей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6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 предпенсионного возраста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2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впервые ищущие работы (ранее не работавшие)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Инвалиды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6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Стремящиеся возобновить трудовую деятельность после длительного (более года) перерыва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6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Выпускники образовательных организаций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6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66" y="1262813"/>
            <a:ext cx="5977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Наиболее востребованные профессии</a:t>
            </a:r>
          </a:p>
          <a:p>
            <a:pPr algn="ctr"/>
            <a:r>
              <a:rPr lang="ru-RU" sz="1600" dirty="0" smtClean="0"/>
              <a:t>в</a:t>
            </a:r>
            <a:r>
              <a:rPr lang="ru-RU" sz="1600" dirty="0" smtClean="0">
                <a:latin typeface="Calibri (Основной текст)"/>
              </a:rPr>
              <a:t> </a:t>
            </a:r>
            <a:r>
              <a:rPr lang="ru-RU" sz="1600" dirty="0" smtClean="0">
                <a:cs typeface="Calibri" pitchFamily="34" charset="0"/>
              </a:rPr>
              <a:t>Кетовском</a:t>
            </a:r>
            <a:r>
              <a:rPr lang="ru-RU" sz="1600" dirty="0" smtClean="0">
                <a:latin typeface="Calibri (Основной текст)"/>
              </a:rPr>
              <a:t> </a:t>
            </a:r>
            <a:r>
              <a:rPr lang="ru-RU" sz="1600" dirty="0" smtClean="0"/>
              <a:t>районе на 01.02.2022 года</a:t>
            </a:r>
            <a:r>
              <a:rPr lang="ru-RU" sz="1600" dirty="0" smtClean="0">
                <a:latin typeface="Calibri (Основной текст)"/>
              </a:rPr>
              <a:t>:</a:t>
            </a:r>
            <a:endParaRPr lang="ru-RU" sz="1600" dirty="0">
              <a:latin typeface="Calibri (Основной текст)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89345"/>
              </p:ext>
            </p:extLst>
          </p:nvPr>
        </p:nvGraphicFramePr>
        <p:xfrm>
          <a:off x="116632" y="1907711"/>
          <a:ext cx="6552727" cy="7128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936104"/>
                <a:gridCol w="1008112"/>
                <a:gridCol w="936103"/>
              </a:tblGrid>
              <a:tr h="5855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вакансий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Заработная плата от, 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Заработная плата до, 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Учитель, преподаватель, педагог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37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15 974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31 000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Инспектор, мастер леса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(госинспектор)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31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15 974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40 000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Слесарь, электрогазосварщик, электромонтер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25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50 000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Обработчик птицы, обвальщик тушек птицы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19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25 000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38 000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Врач, заведующий фельдшерско-акушерским пунктом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60 000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Фельдшер, акушер, медицинская сестра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30 000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Водитель автомобиля, автобуса, погрузчика, тракторист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12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36 000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Воспитатель, психолог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20 000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Оператор машинного доения, дояр, животновод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15 974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Рабочий в производстве пищевой продукции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6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35 000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Монтажник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6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45 000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80 000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Повар, кухонный работник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5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22 000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Инженер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25 000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Юрист, секретарь суда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effectLst/>
                        </a:rPr>
                        <a:t>Менеджер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>
                          <a:effectLst/>
                        </a:rPr>
                        <a:t>Юрист, секретарь суда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>
                          <a:effectLst/>
                        </a:rPr>
                        <a:t>Бухгалтер, экономист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2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20 000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>
                          <a:effectLst/>
                        </a:rPr>
                        <a:t>Продавец-консультант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2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30 000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50 000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>
                          <a:effectLst/>
                        </a:rPr>
                        <a:t>Специалист по закупкам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2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>
                          <a:effectLst/>
                        </a:rPr>
                        <a:t>15 974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effectLst/>
                        </a:rPr>
                        <a:t>15 974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6938" y="17951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cs typeface="Calibri" pitchFamily="34" charset="0"/>
              </a:rPr>
              <a:t>Количество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>
                <a:cs typeface="Calibri" pitchFamily="34" charset="0"/>
              </a:rPr>
              <a:t>заявленных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smtClean="0"/>
              <a:t>вакансий</a:t>
            </a:r>
            <a:r>
              <a:rPr lang="ru-RU" sz="1600" dirty="0" smtClean="0">
                <a:latin typeface="+mj-lt"/>
              </a:rPr>
              <a:t> в Кетовском районе на конец </a:t>
            </a:r>
            <a:r>
              <a:rPr lang="ru-RU" sz="1600" dirty="0" smtClean="0"/>
              <a:t>отчетного</a:t>
            </a:r>
            <a:r>
              <a:rPr lang="ru-RU" sz="1600" dirty="0" smtClean="0">
                <a:latin typeface="+mj-lt"/>
              </a:rPr>
              <a:t> периода – </a:t>
            </a:r>
            <a:r>
              <a:rPr lang="ru-RU" sz="1600" b="1" dirty="0" smtClean="0">
                <a:latin typeface="+mj-lt"/>
              </a:rPr>
              <a:t>295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126" y="738490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cs typeface="Calibri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400" dirty="0">
                <a:cs typeface="Calibri" pitchFamily="34" charset="0"/>
              </a:rPr>
              <a:t>(незанятых граждан на 1 вакансию) – </a:t>
            </a:r>
            <a:r>
              <a:rPr lang="ru-RU" sz="1400" dirty="0" smtClean="0">
                <a:cs typeface="Calibri" pitchFamily="34" charset="0"/>
              </a:rPr>
              <a:t>1,7 ед</a:t>
            </a:r>
            <a:r>
              <a:rPr lang="ru-RU" sz="1400" dirty="0"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Реализация государственной </a:t>
            </a:r>
            <a:r>
              <a:rPr lang="ru-RU" sz="1600" b="1" dirty="0" smtClean="0"/>
              <a:t>программы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«Содействие занятости </a:t>
            </a:r>
            <a:r>
              <a:rPr lang="ru-RU" sz="1600" b="1" dirty="0" smtClean="0"/>
              <a:t>населения»</a:t>
            </a:r>
          </a:p>
          <a:p>
            <a:pPr algn="ctr"/>
            <a:r>
              <a:rPr lang="ru-RU" sz="1600" b="1" dirty="0" smtClean="0"/>
              <a:t>на 01.02.2022 года (Кетовский район)</a:t>
            </a:r>
            <a:endParaRPr lang="ru-RU" sz="1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7" y="1547664"/>
            <a:ext cx="6463887" cy="168927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Трудоустроено 21 человек,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2 гражданина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2 гражданина, впервые ищущие работу;</a:t>
            </a: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11 граждан</a:t>
            </a:r>
            <a:r>
              <a:rPr lang="ru-RU" sz="1200" dirty="0" smtClean="0"/>
              <a:t>, имеющие несовершеннолетних детей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ru-RU" sz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8" y="3491880"/>
            <a:ext cx="6445494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Трудоустроено на временные и </a:t>
            </a:r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общественные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работы: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3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человека из числа незанятых граждан приняли участие в общественных и временных работах.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7" y="5292080"/>
            <a:ext cx="6393455" cy="142876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Оказано государственных услуг:</a:t>
            </a:r>
          </a:p>
          <a:p>
            <a:endParaRPr lang="ru-RU" sz="14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49 граждан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2 гражданина </a:t>
            </a:r>
            <a:r>
              <a:rPr lang="ru-RU" sz="1200" dirty="0">
                <a:solidFill>
                  <a:schemeClr val="tx1"/>
                </a:solidFill>
              </a:rPr>
              <a:t>получили государственную услугу по содействию </a:t>
            </a:r>
            <a:r>
              <a:rPr lang="ru-RU" sz="1200" dirty="0" smtClean="0">
                <a:solidFill>
                  <a:schemeClr val="tx1"/>
                </a:solidFill>
              </a:rPr>
              <a:t>самозанятости.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19216</TotalTime>
  <Words>677</Words>
  <Application>Microsoft Office PowerPoint</Application>
  <PresentationFormat>Экран (4:3)</PresentationFormat>
  <Paragraphs>176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1375</cp:revision>
  <cp:lastPrinted>2021-10-15T02:29:40Z</cp:lastPrinted>
  <dcterms:created xsi:type="dcterms:W3CDTF">2017-06-23T05:32:50Z</dcterms:created>
  <dcterms:modified xsi:type="dcterms:W3CDTF">2022-02-15T02:49:42Z</dcterms:modified>
</cp:coreProperties>
</file>