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9"/>
  </p:notesMasterIdLst>
  <p:sldIdLst>
    <p:sldId id="381" r:id="rId2"/>
    <p:sldId id="358" r:id="rId3"/>
    <p:sldId id="377" r:id="rId4"/>
    <p:sldId id="378" r:id="rId5"/>
    <p:sldId id="384" r:id="rId6"/>
    <p:sldId id="412" r:id="rId7"/>
    <p:sldId id="41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53F6D"/>
    <a:srgbClr val="5AAC3F"/>
    <a:srgbClr val="00564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5173" autoAdjust="0"/>
  </p:normalViewPr>
  <p:slideViewPr>
    <p:cSldViewPr snapToGrid="0">
      <p:cViewPr>
        <p:scale>
          <a:sx n="80" d="100"/>
          <a:sy n="80" d="100"/>
        </p:scale>
        <p:origin x="22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BBCB1-D5AA-4211-931E-76A9CD885846}" type="datetimeFigureOut">
              <a:rPr lang="ru-RU" smtClean="0"/>
              <a:pPr/>
              <a:t>14.07.2021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38705-0C66-4F54-8A35-C3689BD915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2661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38705-0C66-4F54-8A35-C3689BD9154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34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38705-0C66-4F54-8A35-C3689BD9154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9080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38705-0C66-4F54-8A35-C3689BD9154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8309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38705-0C66-4F54-8A35-C3689BD9154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1476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38705-0C66-4F54-8A35-C3689BD9154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3281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38705-0C66-4F54-8A35-C3689BD9154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8502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38705-0C66-4F54-8A35-C3689BD9154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6C6F1-D914-4409-ACE8-C03859100ED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\\server\FILES\Руководство\Михеев Ю.А\Образцы презентаций с сайта МСХ\Герб\gerb_kurganskoy_oblasti_bolbshoy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861" y="188641"/>
            <a:ext cx="2592288" cy="19646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0" y="2636912"/>
            <a:ext cx="11617291" cy="1800200"/>
          </a:xfrm>
        </p:spPr>
        <p:txBody>
          <a:bodyPr/>
          <a:lstStyle>
            <a:lvl1pPr>
              <a:defRPr>
                <a:ln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04751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 userDrawn="1"/>
        </p:nvSpPr>
        <p:spPr>
          <a:xfrm>
            <a:off x="11478100" y="6457349"/>
            <a:ext cx="480053" cy="36004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240443" y="6403964"/>
            <a:ext cx="11713301" cy="0"/>
          </a:xfrm>
          <a:prstGeom prst="line">
            <a:avLst/>
          </a:prstGeom>
          <a:ln w="158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\\server\FILES\Руководство\Михеев Ю.А\Образцы презентаций с сайта МСХ\Герб\gerb_kurganskoy_oblasti_bolbshoy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79" y="6436332"/>
            <a:ext cx="512807" cy="3886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75372" y="6452265"/>
            <a:ext cx="485509" cy="365125"/>
          </a:xfrm>
        </p:spPr>
        <p:txBody>
          <a:bodyPr/>
          <a:lstStyle>
            <a:lvl1pPr algn="ctr"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A306C6F1-D914-4409-ACE8-C03859100ED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Скругленный прямоугольник 11"/>
          <p:cNvSpPr/>
          <p:nvPr userDrawn="1"/>
        </p:nvSpPr>
        <p:spPr>
          <a:xfrm>
            <a:off x="113115" y="47038"/>
            <a:ext cx="12048661" cy="42963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3115" y="42960"/>
            <a:ext cx="12048661" cy="433713"/>
          </a:xfrm>
        </p:spPr>
        <p:txBody>
          <a:bodyPr>
            <a:noAutofit/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775521" y="6461382"/>
            <a:ext cx="62566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>
                <a:solidFill>
                  <a:schemeClr val="tx2">
                    <a:lumMod val="75000"/>
                  </a:schemeClr>
                </a:solidFill>
              </a:rPr>
              <a:t>Департамент</a:t>
            </a:r>
            <a:r>
              <a:rPr lang="ru-RU" sz="1600" i="1" baseline="0" dirty="0">
                <a:solidFill>
                  <a:schemeClr val="tx2">
                    <a:lumMod val="75000"/>
                  </a:schemeClr>
                </a:solidFill>
              </a:rPr>
              <a:t> агропромышленного комплекса Курганской области</a:t>
            </a:r>
            <a:endParaRPr lang="ru-RU" sz="16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964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6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15121" y="1833312"/>
            <a:ext cx="4920963" cy="1904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75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86073" y="1744849"/>
            <a:ext cx="4905758" cy="1904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75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770185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9000">
              <a:schemeClr val="accent3">
                <a:lumMod val="0"/>
                <a:lumOff val="100000"/>
              </a:schemeClr>
            </a:gs>
            <a:gs pos="54000">
              <a:schemeClr val="accent3">
                <a:lumMod val="0"/>
                <a:lumOff val="100000"/>
              </a:schemeClr>
            </a:gs>
            <a:gs pos="99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6C6F1-D914-4409-ACE8-C03859100E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9309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706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6C6F1-D914-4409-ACE8-C03859100ED4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928688" y="1328738"/>
            <a:ext cx="4192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u="none" strike="noStrike" kern="0" cap="none" spc="0" normalizeH="0" baseline="0" noProof="0" dirty="0" smtClean="0">
                <a:ln>
                  <a:noFill/>
                </a:ln>
                <a:solidFill>
                  <a:srgbClr val="253F6D"/>
                </a:solidFill>
                <a:effectLst/>
                <a:uLnTx/>
                <a:uFillTx/>
              </a:rPr>
              <a:t>Кетовский</a:t>
            </a:r>
            <a:r>
              <a:rPr kumimoji="0" lang="ru-RU" sz="3200" b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ru-RU" sz="3200" b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район</a:t>
            </a:r>
          </a:p>
        </p:txBody>
      </p:sp>
      <p:pic>
        <p:nvPicPr>
          <p:cNvPr id="43" name="Рисунок 42" descr="62209070_522674178267898_8575199074603499520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37" y="2386012"/>
            <a:ext cx="4705350" cy="3100387"/>
          </a:xfrm>
          <a:prstGeom prst="rect">
            <a:avLst/>
          </a:prstGeom>
        </p:spPr>
      </p:pic>
      <p:sp>
        <p:nvSpPr>
          <p:cNvPr id="44" name="Скругленный прямоугольник 43"/>
          <p:cNvSpPr/>
          <p:nvPr/>
        </p:nvSpPr>
        <p:spPr>
          <a:xfrm>
            <a:off x="6143625" y="2264735"/>
            <a:ext cx="5764841" cy="372172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Перечень земельных участков, находящихся в муниципальной собственности муниципального образования «Кетовский район», предназначенных для предоставления СМСП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7865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/>
          <p:nvPr/>
        </p:nvSpPr>
        <p:spPr>
          <a:xfrm>
            <a:off x="0" y="21195"/>
            <a:ext cx="4955869" cy="713118"/>
          </a:xfrm>
          <a:custGeom>
            <a:avLst/>
            <a:gdLst/>
            <a:ahLst/>
            <a:cxnLst/>
            <a:rect l="l" t="t" r="r" b="b"/>
            <a:pathLst>
              <a:path w="4775200" h="1216025">
                <a:moveTo>
                  <a:pt x="783162" y="0"/>
                </a:moveTo>
                <a:lnTo>
                  <a:pt x="464165" y="1771"/>
                </a:lnTo>
                <a:lnTo>
                  <a:pt x="0" y="288671"/>
                </a:lnTo>
                <a:lnTo>
                  <a:pt x="0" y="519810"/>
                </a:lnTo>
                <a:lnTo>
                  <a:pt x="829003" y="1215918"/>
                </a:lnTo>
                <a:lnTo>
                  <a:pt x="4774971" y="1201813"/>
                </a:lnTo>
                <a:lnTo>
                  <a:pt x="1663091" y="731625"/>
                </a:lnTo>
                <a:lnTo>
                  <a:pt x="783162" y="0"/>
                </a:lnTo>
                <a:close/>
              </a:path>
            </a:pathLst>
          </a:custGeom>
          <a:solidFill>
            <a:srgbClr val="52A138"/>
          </a:solidFill>
          <a:ln>
            <a:solidFill>
              <a:srgbClr val="52A138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0" tIns="0" rIns="0" bIns="0" rtlCol="0"/>
          <a:lstStyle/>
          <a:p>
            <a:pPr marL="0" marR="0" lvl="0" indent="0" algn="l" defTabSz="967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srgbClr val="ED523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4"/>
          <p:cNvSpPr/>
          <p:nvPr/>
        </p:nvSpPr>
        <p:spPr>
          <a:xfrm>
            <a:off x="1122232" y="275292"/>
            <a:ext cx="10996247" cy="446909"/>
          </a:xfrm>
          <a:custGeom>
            <a:avLst/>
            <a:gdLst/>
            <a:ahLst/>
            <a:cxnLst/>
            <a:rect l="l" t="t" r="r" b="b"/>
            <a:pathLst>
              <a:path w="9635490" h="746760">
                <a:moveTo>
                  <a:pt x="9635382" y="0"/>
                </a:moveTo>
                <a:lnTo>
                  <a:pt x="0" y="0"/>
                </a:lnTo>
                <a:lnTo>
                  <a:pt x="904855" y="744354"/>
                </a:lnTo>
                <a:lnTo>
                  <a:pt x="9635382" y="746522"/>
                </a:lnTo>
                <a:lnTo>
                  <a:pt x="9635382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bject 5"/>
          <p:cNvSpPr/>
          <p:nvPr/>
        </p:nvSpPr>
        <p:spPr>
          <a:xfrm>
            <a:off x="0" y="0"/>
            <a:ext cx="1195754" cy="480262"/>
          </a:xfrm>
          <a:custGeom>
            <a:avLst/>
            <a:gdLst/>
            <a:ahLst/>
            <a:cxnLst/>
            <a:rect l="l" t="t" r="r" b="b"/>
            <a:pathLst>
              <a:path w="1056640" h="454025">
                <a:moveTo>
                  <a:pt x="507743" y="0"/>
                </a:moveTo>
                <a:lnTo>
                  <a:pt x="0" y="1197"/>
                </a:lnTo>
                <a:lnTo>
                  <a:pt x="0" y="453595"/>
                </a:lnTo>
                <a:lnTo>
                  <a:pt x="1056614" y="453595"/>
                </a:lnTo>
                <a:lnTo>
                  <a:pt x="507743" y="0"/>
                </a:lnTo>
                <a:close/>
              </a:path>
            </a:pathLst>
          </a:custGeom>
          <a:solidFill>
            <a:srgbClr val="C2C5BE"/>
          </a:solidFill>
          <a:ln>
            <a:solidFill>
              <a:srgbClr val="C2C5B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93494226"/>
              </p:ext>
            </p:extLst>
          </p:nvPr>
        </p:nvGraphicFramePr>
        <p:xfrm>
          <a:off x="676893" y="920989"/>
          <a:ext cx="5771407" cy="5365935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6127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586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72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Площадь площадки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200 000 </a:t>
                      </a:r>
                      <a:r>
                        <a:rPr lang="ru-RU" sz="8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кв.м</a:t>
                      </a:r>
                      <a:r>
                        <a:rPr lang="ru-RU" sz="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(20 га)</a:t>
                      </a: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22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Кадастровый номер участка/квартала 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45:08:020401:690</a:t>
                      </a:r>
                    </a:p>
                    <a:p>
                      <a:endParaRPr lang="ru-RU" sz="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618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Собственник </a:t>
                      </a:r>
                      <a:endParaRPr lang="ru-RU" sz="8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Муниципальная собственность, Администрация </a:t>
                      </a:r>
                      <a:r>
                        <a:rPr lang="ru-RU" sz="8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Кетовского</a:t>
                      </a:r>
                      <a:r>
                        <a:rPr lang="ru-RU" sz="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района, территория  Введенского сельсовета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Кадастровая стоимость   3784,0 тыс. руб.</a:t>
                      </a: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18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Категория земель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Земли промышленности, энергетики, транспорта, связи, радиовещания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54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Функциональная зона (ГП)</a:t>
                      </a:r>
                    </a:p>
                  </a:txBody>
                  <a:tcPr marL="8255" marR="8255" marT="8255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Сельскохозяйственные угодья; Санитарно защитные зоны от свалок ТБО; </a:t>
                      </a:r>
                      <a:r>
                        <a:rPr kumimoji="0" lang="ru-RU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Водоохранная</a:t>
                      </a: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 зона</a:t>
                      </a:r>
                    </a:p>
                  </a:txBody>
                  <a:tcPr marL="8255" marR="8255" marT="8255" marB="0" horzOverflow="overflow"/>
                </a:tc>
                <a:extLst>
                  <a:ext uri="{0D108BD9-81ED-4DB2-BD59-A6C34878D82A}">
                    <a16:rowId xmlns="" xmlns:a16="http://schemas.microsoft.com/office/drawing/2014/main" val="180352242"/>
                  </a:ext>
                </a:extLst>
              </a:tr>
              <a:tr h="2682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Территориальная зона (ПЗЗ)</a:t>
                      </a:r>
                    </a:p>
                  </a:txBody>
                  <a:tcPr marL="8255" marR="8255" marT="8255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Сельскохозяйственные угодья</a:t>
                      </a:r>
                    </a:p>
                  </a:txBody>
                  <a:tcPr marL="8255" marR="8255" marT="8255" marB="0" horzOverflow="overflow"/>
                </a:tc>
                <a:extLst>
                  <a:ext uri="{0D108BD9-81ED-4DB2-BD59-A6C34878D82A}">
                    <a16:rowId xmlns="" xmlns:a16="http://schemas.microsoft.com/office/drawing/2014/main" val="1750628646"/>
                  </a:ext>
                </a:extLst>
              </a:tr>
              <a:tr h="4127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Основные виды разрешенного использования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установлены регламентом</a:t>
                      </a: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9181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Электроснабжение</a:t>
                      </a:r>
                      <a:endParaRPr lang="ru-RU" sz="8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Технологическая возможность электроснабжения земельного участка имеется. Информация о плате за подключение будет установлена после оформления заявки на технологическое присоединение к электрическим сетям и заключения Договора о технологическом присоединении.  Электросети расположены  в 1,5 км. от участка., электролиния 10000 кВ-65 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8737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Газоснабжение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Технологическая возможность  газоснабжения земельного участка имеется. Окончательный источник газоснабжения и точка подключения будут определены после предоставления информации о максимальном часовом расходе газа объекта капитального строительства. Газовые сети высокого давления расположены в 1,3 км. от участка.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073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Водоснабжение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>
                          <a:ln>
                            <a:noFill/>
                          </a:ln>
                          <a:latin typeface="Arial" panose="020B0604020202020204" pitchFamily="34" charset="0"/>
                          <a:ea typeface="Andale Sans UI" pitchFamily="2"/>
                          <a:cs typeface="Arial" panose="020B0604020202020204" pitchFamily="34" charset="0"/>
                        </a:rPr>
                        <a:t>Отсутствует.  Имеется естественный  водоём – мелководная река в 30 метрах, но в летнее время пересыхает. Имеется котлован.</a:t>
                      </a: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8367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Водоотведение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4" marB="0" horzOverflow="overflow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отсутствует</a:t>
                      </a:r>
                    </a:p>
                  </a:txBody>
                  <a:tcPr marL="8255" marR="8255" marT="8254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18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Подъездные пути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Грунтовая дорога, </a:t>
                      </a:r>
                      <a:r>
                        <a:rPr lang="ru-RU" sz="80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расстояние до ж/д для отгрузки – 1300м</a:t>
                      </a: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354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СЗЗ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>
                          <a:latin typeface="Arial" panose="020B0604020202020204" pitchFamily="34" charset="0"/>
                          <a:ea typeface="Microsoft YaHei" pitchFamily="2"/>
                          <a:cs typeface="Arial" panose="020B0604020202020204" pitchFamily="34" charset="0"/>
                        </a:rPr>
                        <a:t>Расстояние до жилых домов -  1570 м,  до дачного кооператива – 500 м., </a:t>
                      </a:r>
                      <a:r>
                        <a:rPr lang="ru-RU" sz="800" b="0" i="0" u="none" strike="noStrike" kern="1200" dirty="0" err="1">
                          <a:latin typeface="Arial" panose="020B0604020202020204" pitchFamily="34" charset="0"/>
                          <a:ea typeface="Microsoft YaHei" pitchFamily="2"/>
                          <a:cs typeface="Arial" panose="020B0604020202020204" pitchFamily="34" charset="0"/>
                        </a:rPr>
                        <a:t>санитарно</a:t>
                      </a:r>
                      <a:r>
                        <a:rPr lang="ru-RU" sz="800" b="0" i="0" u="none" strike="noStrike" kern="1200" dirty="0">
                          <a:latin typeface="Arial" panose="020B0604020202020204" pitchFamily="34" charset="0"/>
                          <a:ea typeface="Microsoft YaHei" pitchFamily="2"/>
                          <a:cs typeface="Arial" panose="020B0604020202020204" pitchFamily="34" charset="0"/>
                        </a:rPr>
                        <a:t> защитная зона – нет</a:t>
                      </a: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771059073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339671" y="319230"/>
            <a:ext cx="9776348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34" algn="ctr" defTabSz="967252">
              <a:lnSpc>
                <a:spcPts val="2156"/>
              </a:lnSpc>
              <a:spcBef>
                <a:spcPts val="317"/>
              </a:spcBef>
              <a:buSzPct val="100000"/>
              <a:tabLst>
                <a:tab pos="13434" algn="l"/>
                <a:tab pos="486985" algn="l"/>
                <a:tab pos="962215" algn="l"/>
                <a:tab pos="1437444" algn="l"/>
                <a:tab pos="1912675" algn="l"/>
                <a:tab pos="2387904" algn="l"/>
                <a:tab pos="2863135" algn="l"/>
                <a:tab pos="3338364" algn="l"/>
                <a:tab pos="3813594" algn="l"/>
                <a:tab pos="4288824" algn="l"/>
                <a:tab pos="4764054" algn="l"/>
                <a:tab pos="5239283" algn="l"/>
                <a:tab pos="5714514" algn="l"/>
                <a:tab pos="6189743" algn="l"/>
                <a:tab pos="6664974" algn="l"/>
                <a:tab pos="7140203" algn="l"/>
                <a:tab pos="7615433" algn="l"/>
                <a:tab pos="8090663" algn="l"/>
                <a:tab pos="8565893" algn="l"/>
                <a:tab pos="9041122" algn="l"/>
                <a:tab pos="9516353" algn="l"/>
              </a:tabLst>
              <a:defRPr/>
            </a:pPr>
            <a:r>
              <a:rPr lang="ru-RU" alt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Курганская область, Кетовский район, с. Введенское,  (юго-западнее с. Введенское)</a:t>
            </a:r>
          </a:p>
        </p:txBody>
      </p:sp>
      <p:pic>
        <p:nvPicPr>
          <p:cNvPr id="17" name="Picture 2" descr="C:\Users\555\Desktop\5135e315-eb08-497d-82a9-ae7471b72dd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8218" y="1605809"/>
            <a:ext cx="2724697" cy="20435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43611" y="3819707"/>
            <a:ext cx="2977616" cy="18695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630043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/>
          <p:nvPr/>
        </p:nvSpPr>
        <p:spPr>
          <a:xfrm>
            <a:off x="0" y="21195"/>
            <a:ext cx="4955869" cy="713118"/>
          </a:xfrm>
          <a:custGeom>
            <a:avLst/>
            <a:gdLst/>
            <a:ahLst/>
            <a:cxnLst/>
            <a:rect l="l" t="t" r="r" b="b"/>
            <a:pathLst>
              <a:path w="4775200" h="1216025">
                <a:moveTo>
                  <a:pt x="783162" y="0"/>
                </a:moveTo>
                <a:lnTo>
                  <a:pt x="464165" y="1771"/>
                </a:lnTo>
                <a:lnTo>
                  <a:pt x="0" y="288671"/>
                </a:lnTo>
                <a:lnTo>
                  <a:pt x="0" y="519810"/>
                </a:lnTo>
                <a:lnTo>
                  <a:pt x="829003" y="1215918"/>
                </a:lnTo>
                <a:lnTo>
                  <a:pt x="4774971" y="1201813"/>
                </a:lnTo>
                <a:lnTo>
                  <a:pt x="1663091" y="731625"/>
                </a:lnTo>
                <a:lnTo>
                  <a:pt x="783162" y="0"/>
                </a:lnTo>
                <a:close/>
              </a:path>
            </a:pathLst>
          </a:custGeom>
          <a:solidFill>
            <a:srgbClr val="52A138"/>
          </a:solidFill>
          <a:ln>
            <a:solidFill>
              <a:srgbClr val="52A138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0" tIns="0" rIns="0" bIns="0" rtlCol="0"/>
          <a:lstStyle/>
          <a:p>
            <a:pPr marL="0" marR="0" lvl="0" indent="0" algn="l" defTabSz="967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srgbClr val="ED523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4"/>
          <p:cNvSpPr/>
          <p:nvPr/>
        </p:nvSpPr>
        <p:spPr>
          <a:xfrm>
            <a:off x="1122232" y="275292"/>
            <a:ext cx="10996247" cy="446909"/>
          </a:xfrm>
          <a:custGeom>
            <a:avLst/>
            <a:gdLst/>
            <a:ahLst/>
            <a:cxnLst/>
            <a:rect l="l" t="t" r="r" b="b"/>
            <a:pathLst>
              <a:path w="9635490" h="746760">
                <a:moveTo>
                  <a:pt x="9635382" y="0"/>
                </a:moveTo>
                <a:lnTo>
                  <a:pt x="0" y="0"/>
                </a:lnTo>
                <a:lnTo>
                  <a:pt x="904855" y="744354"/>
                </a:lnTo>
                <a:lnTo>
                  <a:pt x="9635382" y="746522"/>
                </a:lnTo>
                <a:lnTo>
                  <a:pt x="9635382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bject 5"/>
          <p:cNvSpPr/>
          <p:nvPr/>
        </p:nvSpPr>
        <p:spPr>
          <a:xfrm>
            <a:off x="0" y="0"/>
            <a:ext cx="1195754" cy="480262"/>
          </a:xfrm>
          <a:custGeom>
            <a:avLst/>
            <a:gdLst/>
            <a:ahLst/>
            <a:cxnLst/>
            <a:rect l="l" t="t" r="r" b="b"/>
            <a:pathLst>
              <a:path w="1056640" h="454025">
                <a:moveTo>
                  <a:pt x="507743" y="0"/>
                </a:moveTo>
                <a:lnTo>
                  <a:pt x="0" y="1197"/>
                </a:lnTo>
                <a:lnTo>
                  <a:pt x="0" y="453595"/>
                </a:lnTo>
                <a:lnTo>
                  <a:pt x="1056614" y="453595"/>
                </a:lnTo>
                <a:lnTo>
                  <a:pt x="507743" y="0"/>
                </a:lnTo>
                <a:close/>
              </a:path>
            </a:pathLst>
          </a:custGeom>
          <a:solidFill>
            <a:srgbClr val="C2C5BE"/>
          </a:solidFill>
          <a:ln>
            <a:solidFill>
              <a:srgbClr val="C2C5B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52929156"/>
              </p:ext>
            </p:extLst>
          </p:nvPr>
        </p:nvGraphicFramePr>
        <p:xfrm>
          <a:off x="783771" y="950025"/>
          <a:ext cx="5628902" cy="5510151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5729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559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000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Площадь площадки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r>
                        <a:rPr lang="ru-RU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13 014 </a:t>
                      </a:r>
                      <a:r>
                        <a:rPr lang="ru-RU" sz="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кв.м</a:t>
                      </a:r>
                      <a:r>
                        <a:rPr lang="ru-RU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(1,3 га)</a:t>
                      </a: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27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Кадастровый номер участка/квартала 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45:08:010801:435</a:t>
                      </a:r>
                    </a:p>
                    <a:p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494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Собственник </a:t>
                      </a:r>
                      <a:endParaRPr lang="ru-RU" sz="8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80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Муниципальная, Администрация  </a:t>
                      </a:r>
                      <a:r>
                        <a:rPr lang="ru-RU" sz="800" u="none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Кетовского</a:t>
                      </a:r>
                      <a:r>
                        <a:rPr lang="ru-RU" sz="80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района,  территория </a:t>
                      </a:r>
                      <a:r>
                        <a:rPr lang="ru-RU" sz="800" u="none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Падеринского</a:t>
                      </a:r>
                      <a:r>
                        <a:rPr lang="ru-RU" sz="80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сельсовета</a:t>
                      </a:r>
                    </a:p>
                    <a:p>
                      <a:pPr rtl="0"/>
                      <a:r>
                        <a:rPr lang="ru-RU" sz="80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Кадастровая стоимость   57,262 тыс. руб.</a:t>
                      </a:r>
                    </a:p>
                    <a:p>
                      <a:pPr rtl="0"/>
                      <a:endParaRPr lang="ru-RU" sz="80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8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Категория земель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80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Земли сельскохозяйственного назначения</a:t>
                      </a:r>
                    </a:p>
                  </a:txBody>
                  <a:tcPr marL="8255" marR="8255" marT="8255" marB="0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52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Функциональная зона (ГП)</a:t>
                      </a:r>
                    </a:p>
                  </a:txBody>
                  <a:tcPr marL="8255" marR="8255" marT="8255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Зона </a:t>
                      </a:r>
                      <a:r>
                        <a:rPr lang="ru-RU" sz="80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сельскохозяйственного </a:t>
                      </a:r>
                      <a:r>
                        <a:rPr lang="ru-RU" sz="80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использования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/>
                </a:tc>
                <a:extLst>
                  <a:ext uri="{0D108BD9-81ED-4DB2-BD59-A6C34878D82A}">
                    <a16:rowId xmlns="" xmlns:a16="http://schemas.microsoft.com/office/drawing/2014/main" val="180352242"/>
                  </a:ext>
                </a:extLst>
              </a:tr>
              <a:tr h="3228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Территориальная зона (ПЗЗ)</a:t>
                      </a:r>
                    </a:p>
                  </a:txBody>
                  <a:tcPr marL="8255" marR="8255" marT="8255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Зона </a:t>
                      </a:r>
                      <a:r>
                        <a:rPr kumimoji="0" lang="ru-RU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сельхозиспользования</a:t>
                      </a: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 (пашни, огороды)</a:t>
                      </a:r>
                    </a:p>
                  </a:txBody>
                  <a:tcPr marL="8255" marR="8255" marT="8255" marB="0" horzOverflow="overflow"/>
                </a:tc>
                <a:extLst>
                  <a:ext uri="{0D108BD9-81ED-4DB2-BD59-A6C34878D82A}">
                    <a16:rowId xmlns="" xmlns:a16="http://schemas.microsoft.com/office/drawing/2014/main" val="1750628646"/>
                  </a:ext>
                </a:extLst>
              </a:tr>
              <a:tr h="4793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Основные виды разрешенного использования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выращивание сельскохозяйственных культур; зеленые насаждения.</a:t>
                      </a:r>
                    </a:p>
                  </a:txBody>
                  <a:tcPr marL="8255" marR="8255" marT="8255" marB="0" horzOverflow="overflow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9487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Электроснабжение</a:t>
                      </a:r>
                      <a:endParaRPr lang="ru-RU" sz="8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Технологическая возможность электроснабжения земельного участка имеется. Информация о плате за подключение будет установлена после оформления заявки на технологическое присоединение к электрическим сетям и заключения Договора о технологическом присоединении.  </a:t>
                      </a:r>
                      <a:r>
                        <a:rPr kumimoji="0" 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Электросети расположены  в 700 м. от участка, 16 тип напряжения, мощность – 380.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6176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Газоснабжение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Технологическая возможность  газоснабжения земельного участка не имеется.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Газовые сети расположены в 5-и км. от участка.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Низкий тип давления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938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Водоснабжение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Отсутствует.  Расстояние до естественного водоёма – 300 м. </a:t>
                      </a:r>
                      <a:r>
                        <a:rPr kumimoji="0" lang="ru-RU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Оз.Калачики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5208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Водоотведение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4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отсутствует </a:t>
                      </a:r>
                    </a:p>
                  </a:txBody>
                  <a:tcPr marL="8255" marR="8255" marT="8255" marB="0" horzOverflow="overflow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365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Подъездные пути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r>
                        <a:rPr lang="ru-RU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Грунтовая дорога, расстояние до ж/д для отгрузки – 30 км</a:t>
                      </a:r>
                    </a:p>
                  </a:txBody>
                  <a:tcPr marL="8255" marR="8255" marT="8255" marB="0" horzOverflow="overflow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953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СЗЗ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r>
                        <a:rPr lang="ru-RU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Расстояние до жилых домов -  600 м,  санитарно-защитная зона – нет</a:t>
                      </a: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771059073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339671" y="319230"/>
            <a:ext cx="10154422" cy="350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34" algn="ctr" defTabSz="967252">
              <a:lnSpc>
                <a:spcPts val="2156"/>
              </a:lnSpc>
              <a:spcBef>
                <a:spcPts val="317"/>
              </a:spcBef>
              <a:buSzPct val="100000"/>
              <a:tabLst>
                <a:tab pos="13434" algn="l"/>
                <a:tab pos="486985" algn="l"/>
                <a:tab pos="962215" algn="l"/>
                <a:tab pos="1437444" algn="l"/>
                <a:tab pos="1912675" algn="l"/>
                <a:tab pos="2387904" algn="l"/>
                <a:tab pos="2863135" algn="l"/>
                <a:tab pos="3338364" algn="l"/>
                <a:tab pos="3813594" algn="l"/>
                <a:tab pos="4288824" algn="l"/>
                <a:tab pos="4764054" algn="l"/>
                <a:tab pos="5239283" algn="l"/>
                <a:tab pos="5714514" algn="l"/>
                <a:tab pos="6189743" algn="l"/>
                <a:tab pos="6664974" algn="l"/>
                <a:tab pos="7140203" algn="l"/>
                <a:tab pos="7615433" algn="l"/>
                <a:tab pos="8090663" algn="l"/>
                <a:tab pos="8565893" algn="l"/>
                <a:tab pos="9041122" algn="l"/>
                <a:tab pos="9516353" algn="l"/>
              </a:tabLst>
              <a:defRPr/>
            </a:pPr>
            <a:r>
              <a:rPr lang="ru-RU" alt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Курганская область, Кетовский район, с. </a:t>
            </a:r>
            <a:r>
              <a:rPr lang="ru-RU" altLang="ru-RU" sz="1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Падеринское</a:t>
            </a:r>
            <a:r>
              <a:rPr lang="ru-RU" alt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(в границах бывшего АО «Разлив») 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413" t="-1449" r="22837" b="45149"/>
          <a:stretch/>
        </p:blipFill>
        <p:spPr>
          <a:xfrm>
            <a:off x="6734195" y="1067058"/>
            <a:ext cx="3622061" cy="23261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93207" y="3920728"/>
            <a:ext cx="3287046" cy="20988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934389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/>
          <p:nvPr/>
        </p:nvSpPr>
        <p:spPr>
          <a:xfrm>
            <a:off x="0" y="21195"/>
            <a:ext cx="4955869" cy="713118"/>
          </a:xfrm>
          <a:custGeom>
            <a:avLst/>
            <a:gdLst/>
            <a:ahLst/>
            <a:cxnLst/>
            <a:rect l="l" t="t" r="r" b="b"/>
            <a:pathLst>
              <a:path w="4775200" h="1216025">
                <a:moveTo>
                  <a:pt x="783162" y="0"/>
                </a:moveTo>
                <a:lnTo>
                  <a:pt x="464165" y="1771"/>
                </a:lnTo>
                <a:lnTo>
                  <a:pt x="0" y="288671"/>
                </a:lnTo>
                <a:lnTo>
                  <a:pt x="0" y="519810"/>
                </a:lnTo>
                <a:lnTo>
                  <a:pt x="829003" y="1215918"/>
                </a:lnTo>
                <a:lnTo>
                  <a:pt x="4774971" y="1201813"/>
                </a:lnTo>
                <a:lnTo>
                  <a:pt x="1663091" y="731625"/>
                </a:lnTo>
                <a:lnTo>
                  <a:pt x="783162" y="0"/>
                </a:lnTo>
                <a:close/>
              </a:path>
            </a:pathLst>
          </a:custGeom>
          <a:solidFill>
            <a:srgbClr val="52A138"/>
          </a:solidFill>
          <a:ln>
            <a:solidFill>
              <a:srgbClr val="52A138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0" tIns="0" rIns="0" bIns="0" rtlCol="0"/>
          <a:lstStyle/>
          <a:p>
            <a:pPr marL="0" marR="0" lvl="0" indent="0" algn="l" defTabSz="967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srgbClr val="ED523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4"/>
          <p:cNvSpPr/>
          <p:nvPr/>
        </p:nvSpPr>
        <p:spPr>
          <a:xfrm>
            <a:off x="1122232" y="275292"/>
            <a:ext cx="10996247" cy="446909"/>
          </a:xfrm>
          <a:custGeom>
            <a:avLst/>
            <a:gdLst/>
            <a:ahLst/>
            <a:cxnLst/>
            <a:rect l="l" t="t" r="r" b="b"/>
            <a:pathLst>
              <a:path w="9635490" h="746760">
                <a:moveTo>
                  <a:pt x="9635382" y="0"/>
                </a:moveTo>
                <a:lnTo>
                  <a:pt x="0" y="0"/>
                </a:lnTo>
                <a:lnTo>
                  <a:pt x="904855" y="744354"/>
                </a:lnTo>
                <a:lnTo>
                  <a:pt x="9635382" y="746522"/>
                </a:lnTo>
                <a:lnTo>
                  <a:pt x="9635382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bject 5"/>
          <p:cNvSpPr/>
          <p:nvPr/>
        </p:nvSpPr>
        <p:spPr>
          <a:xfrm>
            <a:off x="0" y="0"/>
            <a:ext cx="1195754" cy="480262"/>
          </a:xfrm>
          <a:custGeom>
            <a:avLst/>
            <a:gdLst/>
            <a:ahLst/>
            <a:cxnLst/>
            <a:rect l="l" t="t" r="r" b="b"/>
            <a:pathLst>
              <a:path w="1056640" h="454025">
                <a:moveTo>
                  <a:pt x="507743" y="0"/>
                </a:moveTo>
                <a:lnTo>
                  <a:pt x="0" y="1197"/>
                </a:lnTo>
                <a:lnTo>
                  <a:pt x="0" y="453595"/>
                </a:lnTo>
                <a:lnTo>
                  <a:pt x="1056614" y="453595"/>
                </a:lnTo>
                <a:lnTo>
                  <a:pt x="507743" y="0"/>
                </a:lnTo>
                <a:close/>
              </a:path>
            </a:pathLst>
          </a:custGeom>
          <a:solidFill>
            <a:srgbClr val="C2C5BE"/>
          </a:solidFill>
          <a:ln>
            <a:solidFill>
              <a:srgbClr val="C2C5B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74055321"/>
              </p:ext>
            </p:extLst>
          </p:nvPr>
        </p:nvGraphicFramePr>
        <p:xfrm>
          <a:off x="950026" y="890647"/>
          <a:ext cx="5011386" cy="5676407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4003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110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124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Площадь площадки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r>
                        <a:rPr lang="ru-RU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13 002  </a:t>
                      </a:r>
                      <a:r>
                        <a:rPr lang="ru-RU" sz="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кв.м</a:t>
                      </a:r>
                      <a:r>
                        <a:rPr lang="ru-RU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(1,3 га)</a:t>
                      </a: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58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Кадастровый номер участка/квартала 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45:08:010801:432</a:t>
                      </a: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3180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Собственник </a:t>
                      </a:r>
                      <a:endParaRPr lang="ru-RU" sz="8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80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Муниципальная, Администрация  </a:t>
                      </a:r>
                      <a:r>
                        <a:rPr lang="ru-RU" sz="800" u="none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Кетовского</a:t>
                      </a:r>
                      <a:r>
                        <a:rPr lang="ru-RU" sz="80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района,  территория </a:t>
                      </a:r>
                      <a:r>
                        <a:rPr lang="ru-RU" sz="800" u="none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Падеринского</a:t>
                      </a:r>
                      <a:r>
                        <a:rPr lang="ru-RU" sz="80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сельсовета</a:t>
                      </a:r>
                    </a:p>
                    <a:p>
                      <a:pPr rtl="0"/>
                      <a:r>
                        <a:rPr lang="ru-RU" sz="80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Кадастровая стоимость   57,209тыс. руб.</a:t>
                      </a:r>
                    </a:p>
                    <a:p>
                      <a:pPr rtl="0"/>
                      <a:endParaRPr lang="ru-RU" sz="80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20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Категория земель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80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Земли сельскохозяйственного назначения</a:t>
                      </a:r>
                    </a:p>
                  </a:txBody>
                  <a:tcPr marL="8255" marR="8255" marT="8255" marB="0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20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Функциональная зона (ГП)</a:t>
                      </a:r>
                    </a:p>
                  </a:txBody>
                  <a:tcPr marL="8255" marR="8255" marT="8255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Зона </a:t>
                      </a:r>
                      <a:r>
                        <a:rPr lang="ru-RU" sz="80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сельскохозяйственного </a:t>
                      </a:r>
                      <a:r>
                        <a:rPr lang="ru-RU" sz="80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использования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/>
                </a:tc>
                <a:extLst>
                  <a:ext uri="{0D108BD9-81ED-4DB2-BD59-A6C34878D82A}">
                    <a16:rowId xmlns="" xmlns:a16="http://schemas.microsoft.com/office/drawing/2014/main" val="180352242"/>
                  </a:ext>
                </a:extLst>
              </a:tr>
              <a:tr h="3428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Территориальная зона (ПЗЗ)</a:t>
                      </a:r>
                    </a:p>
                  </a:txBody>
                  <a:tcPr marL="8255" marR="8255" marT="8255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Зона </a:t>
                      </a:r>
                      <a:r>
                        <a:rPr kumimoji="0" lang="ru-RU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сельхозиспользования</a:t>
                      </a: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 (пашни, огороды)</a:t>
                      </a:r>
                    </a:p>
                  </a:txBody>
                  <a:tcPr marL="8255" marR="8255" marT="8255" marB="0" horzOverflow="overflow"/>
                </a:tc>
                <a:extLst>
                  <a:ext uri="{0D108BD9-81ED-4DB2-BD59-A6C34878D82A}">
                    <a16:rowId xmlns="" xmlns:a16="http://schemas.microsoft.com/office/drawing/2014/main" val="1750628646"/>
                  </a:ext>
                </a:extLst>
              </a:tr>
              <a:tr h="5089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Основные виды разрешенного использования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выращивание сельскохозяйственных культур; зеленые насаждения.</a:t>
                      </a:r>
                    </a:p>
                  </a:txBody>
                  <a:tcPr marL="8255" marR="8255" marT="8255" marB="0" horzOverflow="overflow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0074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Электроснабжение</a:t>
                      </a:r>
                      <a:endParaRPr lang="ru-RU" sz="8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Технологическая возможность электроснабжения земельного участка имеется. Информация о плате за подключение будет установлена после оформления заявки на технологическое присоединение к электрическим сетям и заключения Договора о технологическом присоединении.  </a:t>
                      </a:r>
                      <a:r>
                        <a:rPr kumimoji="0" 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Электросети расположены  в 700 м.  от участка, 16 тип напряжения, мощность – 380.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6559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Газоснабжение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Технологическая возможность  газоснабжения земельного участка не имеется.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Газовые сети расположены в 5-и км. от участка.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Низкий тип давления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244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Водоснабжение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Отсутствует.  Расстояние до естественного водоёма – 300 м. </a:t>
                      </a:r>
                      <a:r>
                        <a:rPr kumimoji="0" lang="ru-RU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Оз.Калачики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6770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Водоотведение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4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отсутствует </a:t>
                      </a:r>
                    </a:p>
                  </a:txBody>
                  <a:tcPr marL="8255" marR="8255" marT="8255" marB="0" horzOverflow="overflow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635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Подъездные пути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r>
                        <a:rPr lang="ru-RU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Грунтовая дорога, расстояние до ж/д для отгрузки – 30 км</a:t>
                      </a:r>
                    </a:p>
                  </a:txBody>
                  <a:tcPr marL="8255" marR="8255" marT="8255" marB="0" horzOverflow="overflow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812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СЗЗ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r>
                        <a:rPr lang="ru-RU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Расстояние до жилых домов -  600 м,  санитарно-защитная зона – нет</a:t>
                      </a: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771059073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339671" y="319230"/>
            <a:ext cx="10154422" cy="350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34" algn="ctr" defTabSz="967252">
              <a:lnSpc>
                <a:spcPts val="2156"/>
              </a:lnSpc>
              <a:spcBef>
                <a:spcPts val="317"/>
              </a:spcBef>
              <a:buSzPct val="100000"/>
              <a:tabLst>
                <a:tab pos="13434" algn="l"/>
                <a:tab pos="486985" algn="l"/>
                <a:tab pos="962215" algn="l"/>
                <a:tab pos="1437444" algn="l"/>
                <a:tab pos="1912675" algn="l"/>
                <a:tab pos="2387904" algn="l"/>
                <a:tab pos="2863135" algn="l"/>
                <a:tab pos="3338364" algn="l"/>
                <a:tab pos="3813594" algn="l"/>
                <a:tab pos="4288824" algn="l"/>
                <a:tab pos="4764054" algn="l"/>
                <a:tab pos="5239283" algn="l"/>
                <a:tab pos="5714514" algn="l"/>
                <a:tab pos="6189743" algn="l"/>
                <a:tab pos="6664974" algn="l"/>
                <a:tab pos="7140203" algn="l"/>
                <a:tab pos="7615433" algn="l"/>
                <a:tab pos="8090663" algn="l"/>
                <a:tab pos="8565893" algn="l"/>
                <a:tab pos="9041122" algn="l"/>
                <a:tab pos="9516353" algn="l"/>
              </a:tabLst>
              <a:defRPr/>
            </a:pPr>
            <a:r>
              <a:rPr lang="ru-RU" alt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Курганская область, Кетовский район, с. </a:t>
            </a:r>
            <a:r>
              <a:rPr lang="ru-RU" altLang="ru-RU" sz="1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Падеринское</a:t>
            </a:r>
            <a:r>
              <a:rPr lang="ru-RU" alt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(в границах бывшего АО «Разлив») 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8063" y="1044741"/>
            <a:ext cx="3965166" cy="27146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200" t="14679" r="7999" b="27347"/>
          <a:stretch/>
        </p:blipFill>
        <p:spPr>
          <a:xfrm>
            <a:off x="8205423" y="4296678"/>
            <a:ext cx="2972336" cy="18515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404250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/>
          <p:nvPr/>
        </p:nvSpPr>
        <p:spPr>
          <a:xfrm>
            <a:off x="0" y="21195"/>
            <a:ext cx="4955869" cy="713118"/>
          </a:xfrm>
          <a:custGeom>
            <a:avLst/>
            <a:gdLst/>
            <a:ahLst/>
            <a:cxnLst/>
            <a:rect l="l" t="t" r="r" b="b"/>
            <a:pathLst>
              <a:path w="4775200" h="1216025">
                <a:moveTo>
                  <a:pt x="783162" y="0"/>
                </a:moveTo>
                <a:lnTo>
                  <a:pt x="464165" y="1771"/>
                </a:lnTo>
                <a:lnTo>
                  <a:pt x="0" y="288671"/>
                </a:lnTo>
                <a:lnTo>
                  <a:pt x="0" y="519810"/>
                </a:lnTo>
                <a:lnTo>
                  <a:pt x="829003" y="1215918"/>
                </a:lnTo>
                <a:lnTo>
                  <a:pt x="4774971" y="1201813"/>
                </a:lnTo>
                <a:lnTo>
                  <a:pt x="1663091" y="731625"/>
                </a:lnTo>
                <a:lnTo>
                  <a:pt x="783162" y="0"/>
                </a:lnTo>
                <a:close/>
              </a:path>
            </a:pathLst>
          </a:custGeom>
          <a:solidFill>
            <a:srgbClr val="52A138"/>
          </a:solidFill>
          <a:ln>
            <a:solidFill>
              <a:srgbClr val="52A138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0" tIns="0" rIns="0" bIns="0" rtlCol="0"/>
          <a:lstStyle/>
          <a:p>
            <a:pPr marL="0" marR="0" lvl="0" indent="0" algn="l" defTabSz="967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srgbClr val="ED523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4"/>
          <p:cNvSpPr/>
          <p:nvPr/>
        </p:nvSpPr>
        <p:spPr>
          <a:xfrm>
            <a:off x="1122232" y="275292"/>
            <a:ext cx="10996247" cy="446909"/>
          </a:xfrm>
          <a:custGeom>
            <a:avLst/>
            <a:gdLst/>
            <a:ahLst/>
            <a:cxnLst/>
            <a:rect l="l" t="t" r="r" b="b"/>
            <a:pathLst>
              <a:path w="9635490" h="746760">
                <a:moveTo>
                  <a:pt x="9635382" y="0"/>
                </a:moveTo>
                <a:lnTo>
                  <a:pt x="0" y="0"/>
                </a:lnTo>
                <a:lnTo>
                  <a:pt x="904855" y="744354"/>
                </a:lnTo>
                <a:lnTo>
                  <a:pt x="9635382" y="746522"/>
                </a:lnTo>
                <a:lnTo>
                  <a:pt x="9635382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bject 5"/>
          <p:cNvSpPr/>
          <p:nvPr/>
        </p:nvSpPr>
        <p:spPr>
          <a:xfrm>
            <a:off x="0" y="0"/>
            <a:ext cx="1195754" cy="480262"/>
          </a:xfrm>
          <a:custGeom>
            <a:avLst/>
            <a:gdLst/>
            <a:ahLst/>
            <a:cxnLst/>
            <a:rect l="l" t="t" r="r" b="b"/>
            <a:pathLst>
              <a:path w="1056640" h="454025">
                <a:moveTo>
                  <a:pt x="507743" y="0"/>
                </a:moveTo>
                <a:lnTo>
                  <a:pt x="0" y="1197"/>
                </a:lnTo>
                <a:lnTo>
                  <a:pt x="0" y="453595"/>
                </a:lnTo>
                <a:lnTo>
                  <a:pt x="1056614" y="453595"/>
                </a:lnTo>
                <a:lnTo>
                  <a:pt x="507743" y="0"/>
                </a:lnTo>
                <a:close/>
              </a:path>
            </a:pathLst>
          </a:custGeom>
          <a:solidFill>
            <a:srgbClr val="C2C5BE"/>
          </a:solidFill>
          <a:ln>
            <a:solidFill>
              <a:srgbClr val="C2C5B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51545968"/>
              </p:ext>
            </p:extLst>
          </p:nvPr>
        </p:nvGraphicFramePr>
        <p:xfrm>
          <a:off x="866899" y="902525"/>
          <a:ext cx="4857007" cy="5700155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3572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997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040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Площадь площадки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206000 </a:t>
                      </a:r>
                      <a:r>
                        <a:rPr lang="ru-RU" sz="8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кв.м</a:t>
                      </a:r>
                      <a:r>
                        <a:rPr lang="ru-RU" sz="8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(20,6 га)</a:t>
                      </a: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02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Кадастровый номер участка/квартала 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45:08:010801:430</a:t>
                      </a:r>
                    </a:p>
                    <a:p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764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Собственник </a:t>
                      </a:r>
                      <a:endParaRPr lang="ru-RU" sz="8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80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Муниципальная, Администрация  </a:t>
                      </a:r>
                      <a:r>
                        <a:rPr lang="ru-RU" sz="800" u="none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Кетовского</a:t>
                      </a:r>
                      <a:r>
                        <a:rPr lang="ru-RU" sz="80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района,  территория </a:t>
                      </a:r>
                      <a:r>
                        <a:rPr lang="ru-RU" sz="800" u="none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Падеринского</a:t>
                      </a:r>
                      <a:r>
                        <a:rPr lang="ru-RU" sz="80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сельсовета</a:t>
                      </a:r>
                    </a:p>
                    <a:p>
                      <a:pPr rtl="0"/>
                      <a:r>
                        <a:rPr lang="ru-RU" sz="80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Кадастровая стоимость  906,4  тыс. </a:t>
                      </a:r>
                      <a:r>
                        <a:rPr lang="ru-RU" sz="800" u="none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</a:t>
                      </a:r>
                      <a:endParaRPr lang="ru-RU" sz="80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44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Категория земель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80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Земли сельскохозяйственного назначения</a:t>
                      </a:r>
                    </a:p>
                  </a:txBody>
                  <a:tcPr marL="8255" marR="8255" marT="8255" marB="0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Функциональная зона (ГП)</a:t>
                      </a:r>
                    </a:p>
                  </a:txBody>
                  <a:tcPr marL="8255" marR="8255" marT="8255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Зона </a:t>
                      </a:r>
                      <a:r>
                        <a:rPr lang="ru-RU" sz="80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сельскохозяйственного </a:t>
                      </a:r>
                      <a:r>
                        <a:rPr lang="ru-RU" sz="80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использования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/>
                </a:tc>
                <a:extLst>
                  <a:ext uri="{0D108BD9-81ED-4DB2-BD59-A6C34878D82A}">
                    <a16:rowId xmlns="" xmlns:a16="http://schemas.microsoft.com/office/drawing/2014/main" val="180352242"/>
                  </a:ext>
                </a:extLst>
              </a:tr>
              <a:tr h="3292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Территориальная зона (ПЗЗ)</a:t>
                      </a:r>
                    </a:p>
                  </a:txBody>
                  <a:tcPr marL="8255" marR="8255" marT="8255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Зона </a:t>
                      </a:r>
                      <a:r>
                        <a:rPr kumimoji="0" lang="ru-RU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сельхозиспользования</a:t>
                      </a: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 (пашни, огороды)</a:t>
                      </a:r>
                    </a:p>
                  </a:txBody>
                  <a:tcPr marL="8255" marR="8255" marT="8255" marB="0" horzOverflow="overflow"/>
                </a:tc>
                <a:extLst>
                  <a:ext uri="{0D108BD9-81ED-4DB2-BD59-A6C34878D82A}">
                    <a16:rowId xmlns="" xmlns:a16="http://schemas.microsoft.com/office/drawing/2014/main" val="1750628646"/>
                  </a:ext>
                </a:extLst>
              </a:tr>
              <a:tr h="488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Основные виды разрешенного использования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выращивание сельскохозяйственных культур; зеленые насаждения.</a:t>
                      </a:r>
                    </a:p>
                  </a:txBody>
                  <a:tcPr marL="8255" marR="8255" marT="8255" marB="0" horzOverflow="overflow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9676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Электроснабжение</a:t>
                      </a:r>
                      <a:endParaRPr lang="ru-RU" sz="8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Технологическая возможность электроснабжения земельного участка имеется. Информация о плате за подключение будет установлена после оформления заявки на технологическое присоединение к электрическим сетям и заключения Договора о технологическом присоединении.  Электросети расположены  в 1,5 км. от участка, 16 тип напряжения, мощность – 380. </a:t>
                      </a:r>
                    </a:p>
                  </a:txBody>
                  <a:tcPr marL="8255" marR="8255" marT="8255" marB="0" horzOverflow="overflow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8693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Газоснабжение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Технологическая возможность  газоснабжения земельного участка имеется. Окончательный источник газоснабжения и точка подключения будут определены после предоставления информации о максимальном часовом расходе газа объекта капитального строительства. Газовые сети расположены в  1400 м. от участка, тип давления - низкий. </a:t>
                      </a:r>
                    </a:p>
                  </a:txBody>
                  <a:tcPr marL="8255" marR="8255" marT="8255" marB="0" horzOverflow="overflow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036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Водоснабжение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Отсутствует, расстояние до естественного водоёма – 130 м.. Мелководное озеро.</a:t>
                      </a:r>
                    </a:p>
                  </a:txBody>
                  <a:tcPr marL="8255" marR="8255" marT="8255" marB="0" horzOverflow="overflow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5712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Водоотведение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4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 отсутствует </a:t>
                      </a:r>
                    </a:p>
                  </a:txBody>
                  <a:tcPr marL="8255" marR="8255" marT="8255" marB="0" horzOverflow="overflow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452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Подъездные пути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r>
                        <a:rPr lang="ru-RU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Грунтовая</a:t>
                      </a:r>
                      <a:r>
                        <a:rPr lang="ru-RU" sz="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дорога, расстояние до ж/д для отгрузки – 25 км</a:t>
                      </a:r>
                    </a:p>
                    <a:p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962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СЗЗ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r>
                        <a:rPr lang="ru-RU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Расстояние до жилых домов -  1400 м,  санитарно-защитная зона – нет</a:t>
                      </a: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771059073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339671" y="319230"/>
            <a:ext cx="10154422" cy="350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34" algn="ctr" defTabSz="967252">
              <a:lnSpc>
                <a:spcPts val="2156"/>
              </a:lnSpc>
              <a:spcBef>
                <a:spcPts val="317"/>
              </a:spcBef>
              <a:buSzPct val="100000"/>
              <a:tabLst>
                <a:tab pos="13434" algn="l"/>
                <a:tab pos="486985" algn="l"/>
                <a:tab pos="962215" algn="l"/>
                <a:tab pos="1437444" algn="l"/>
                <a:tab pos="1912675" algn="l"/>
                <a:tab pos="2387904" algn="l"/>
                <a:tab pos="2863135" algn="l"/>
                <a:tab pos="3338364" algn="l"/>
                <a:tab pos="3813594" algn="l"/>
                <a:tab pos="4288824" algn="l"/>
                <a:tab pos="4764054" algn="l"/>
                <a:tab pos="5239283" algn="l"/>
                <a:tab pos="5714514" algn="l"/>
                <a:tab pos="6189743" algn="l"/>
                <a:tab pos="6664974" algn="l"/>
                <a:tab pos="7140203" algn="l"/>
                <a:tab pos="7615433" algn="l"/>
                <a:tab pos="8090663" algn="l"/>
                <a:tab pos="8565893" algn="l"/>
                <a:tab pos="9041122" algn="l"/>
                <a:tab pos="9516353" algn="l"/>
              </a:tabLst>
              <a:defRPr/>
            </a:pPr>
            <a:r>
              <a:rPr lang="ru-RU" alt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Курганская область, Кетовский район, с. </a:t>
            </a:r>
            <a:r>
              <a:rPr lang="ru-RU" altLang="ru-RU" sz="1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Падеринское</a:t>
            </a:r>
            <a:r>
              <a:rPr lang="ru-RU" alt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(в границах бывшего АО «Разлив»)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378" y="826300"/>
            <a:ext cx="3821109" cy="25277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31638" y="3773091"/>
            <a:ext cx="3929089" cy="28671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520737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/>
          <p:nvPr/>
        </p:nvSpPr>
        <p:spPr>
          <a:xfrm>
            <a:off x="0" y="182227"/>
            <a:ext cx="4955869" cy="713118"/>
          </a:xfrm>
          <a:custGeom>
            <a:avLst/>
            <a:gdLst/>
            <a:ahLst/>
            <a:cxnLst/>
            <a:rect l="l" t="t" r="r" b="b"/>
            <a:pathLst>
              <a:path w="4775200" h="1216025">
                <a:moveTo>
                  <a:pt x="783162" y="0"/>
                </a:moveTo>
                <a:lnTo>
                  <a:pt x="464165" y="1771"/>
                </a:lnTo>
                <a:lnTo>
                  <a:pt x="0" y="288671"/>
                </a:lnTo>
                <a:lnTo>
                  <a:pt x="0" y="519810"/>
                </a:lnTo>
                <a:lnTo>
                  <a:pt x="829003" y="1215918"/>
                </a:lnTo>
                <a:lnTo>
                  <a:pt x="4774971" y="1201813"/>
                </a:lnTo>
                <a:lnTo>
                  <a:pt x="1663091" y="731625"/>
                </a:lnTo>
                <a:lnTo>
                  <a:pt x="783162" y="0"/>
                </a:lnTo>
                <a:close/>
              </a:path>
            </a:pathLst>
          </a:custGeom>
          <a:solidFill>
            <a:srgbClr val="52A138"/>
          </a:solidFill>
          <a:ln>
            <a:solidFill>
              <a:srgbClr val="52A138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0" tIns="0" rIns="0" bIns="0" rtlCol="0"/>
          <a:lstStyle/>
          <a:p>
            <a:pPr marL="0" marR="0" lvl="0" indent="0" algn="l" defTabSz="967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srgbClr val="ED523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4"/>
          <p:cNvSpPr/>
          <p:nvPr/>
        </p:nvSpPr>
        <p:spPr>
          <a:xfrm>
            <a:off x="1122232" y="436324"/>
            <a:ext cx="10996247" cy="446909"/>
          </a:xfrm>
          <a:custGeom>
            <a:avLst/>
            <a:gdLst/>
            <a:ahLst/>
            <a:cxnLst/>
            <a:rect l="l" t="t" r="r" b="b"/>
            <a:pathLst>
              <a:path w="9635490" h="746760">
                <a:moveTo>
                  <a:pt x="9635382" y="0"/>
                </a:moveTo>
                <a:lnTo>
                  <a:pt x="0" y="0"/>
                </a:lnTo>
                <a:lnTo>
                  <a:pt x="904855" y="744354"/>
                </a:lnTo>
                <a:lnTo>
                  <a:pt x="9635382" y="746522"/>
                </a:lnTo>
                <a:lnTo>
                  <a:pt x="9635382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bject 5"/>
          <p:cNvSpPr/>
          <p:nvPr/>
        </p:nvSpPr>
        <p:spPr>
          <a:xfrm>
            <a:off x="0" y="0"/>
            <a:ext cx="1195754" cy="480262"/>
          </a:xfrm>
          <a:custGeom>
            <a:avLst/>
            <a:gdLst/>
            <a:ahLst/>
            <a:cxnLst/>
            <a:rect l="l" t="t" r="r" b="b"/>
            <a:pathLst>
              <a:path w="1056640" h="454025">
                <a:moveTo>
                  <a:pt x="507743" y="0"/>
                </a:moveTo>
                <a:lnTo>
                  <a:pt x="0" y="1197"/>
                </a:lnTo>
                <a:lnTo>
                  <a:pt x="0" y="453595"/>
                </a:lnTo>
                <a:lnTo>
                  <a:pt x="1056614" y="453595"/>
                </a:lnTo>
                <a:lnTo>
                  <a:pt x="507743" y="0"/>
                </a:lnTo>
                <a:close/>
              </a:path>
            </a:pathLst>
          </a:custGeom>
          <a:solidFill>
            <a:srgbClr val="C2C5BE"/>
          </a:solidFill>
          <a:ln>
            <a:solidFill>
              <a:srgbClr val="C2C5B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9671" y="480262"/>
            <a:ext cx="10154422" cy="671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34" algn="ctr" defTabSz="967252">
              <a:lnSpc>
                <a:spcPts val="2156"/>
              </a:lnSpc>
              <a:spcBef>
                <a:spcPts val="317"/>
              </a:spcBef>
              <a:buSzPct val="100000"/>
              <a:tabLst>
                <a:tab pos="13434" algn="l"/>
                <a:tab pos="486985" algn="l"/>
                <a:tab pos="962215" algn="l"/>
                <a:tab pos="1437444" algn="l"/>
                <a:tab pos="1912675" algn="l"/>
                <a:tab pos="2387904" algn="l"/>
                <a:tab pos="2863135" algn="l"/>
                <a:tab pos="3338364" algn="l"/>
                <a:tab pos="3813594" algn="l"/>
                <a:tab pos="4288824" algn="l"/>
                <a:tab pos="4764054" algn="l"/>
                <a:tab pos="5239283" algn="l"/>
                <a:tab pos="5714514" algn="l"/>
                <a:tab pos="6189743" algn="l"/>
                <a:tab pos="6664974" algn="l"/>
                <a:tab pos="7140203" algn="l"/>
                <a:tab pos="7615433" algn="l"/>
                <a:tab pos="8090663" algn="l"/>
                <a:tab pos="8565893" algn="l"/>
                <a:tab pos="9041122" algn="l"/>
                <a:tab pos="9516353" algn="l"/>
              </a:tabLst>
              <a:defRPr/>
            </a:pPr>
            <a:r>
              <a:rPr lang="ru-RU" alt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Курганская область, Кетовский район, д. </a:t>
            </a:r>
            <a:r>
              <a:rPr lang="ru-RU" altLang="ru-RU" sz="1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Логоушка</a:t>
            </a:r>
            <a:endParaRPr lang="ru-RU" altLang="ru-RU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434" algn="ctr" defTabSz="967252">
              <a:lnSpc>
                <a:spcPts val="2156"/>
              </a:lnSpc>
              <a:spcBef>
                <a:spcPts val="317"/>
              </a:spcBef>
              <a:buSzPct val="100000"/>
              <a:tabLst>
                <a:tab pos="13434" algn="l"/>
                <a:tab pos="486985" algn="l"/>
                <a:tab pos="962215" algn="l"/>
                <a:tab pos="1437444" algn="l"/>
                <a:tab pos="1912675" algn="l"/>
                <a:tab pos="2387904" algn="l"/>
                <a:tab pos="2863135" algn="l"/>
                <a:tab pos="3338364" algn="l"/>
                <a:tab pos="3813594" algn="l"/>
                <a:tab pos="4288824" algn="l"/>
                <a:tab pos="4764054" algn="l"/>
                <a:tab pos="5239283" algn="l"/>
                <a:tab pos="5714514" algn="l"/>
                <a:tab pos="6189743" algn="l"/>
                <a:tab pos="6664974" algn="l"/>
                <a:tab pos="7140203" algn="l"/>
                <a:tab pos="7615433" algn="l"/>
                <a:tab pos="8090663" algn="l"/>
                <a:tab pos="8565893" algn="l"/>
                <a:tab pos="9041122" algn="l"/>
                <a:tab pos="9516353" algn="l"/>
              </a:tabLst>
              <a:defRPr/>
            </a:pPr>
            <a:endParaRPr lang="ru-RU" altLang="ru-RU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646" y="3813012"/>
            <a:ext cx="3749675" cy="25003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2" descr="C:\DOCUME~1\5F9F~1\LOCALS~1\Temp\Rar$DR07.828\IMG_20180803_1039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437" y="923193"/>
            <a:ext cx="3741738" cy="24288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28833861"/>
              </p:ext>
            </p:extLst>
          </p:nvPr>
        </p:nvGraphicFramePr>
        <p:xfrm>
          <a:off x="890649" y="1021279"/>
          <a:ext cx="5937663" cy="5628902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6586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789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858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Площадь площадки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198492 кв.м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6" marB="0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61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Кадастровый номер участка/квартала 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45:08:020302:482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6" marB="0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027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Собственник </a:t>
                      </a:r>
                      <a:endParaRPr lang="ru-RU" sz="8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Постоянное (бессрочное)  пользование Администрации </a:t>
                      </a:r>
                      <a:r>
                        <a:rPr kumimoji="0" lang="ru-RU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Кетовского</a:t>
                      </a: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 района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Кадастровая стоимость земельного участка 2 895 99828 тыс.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Стоимость аренды возможно определить после проведения независимой оценки.</a:t>
                      </a:r>
                    </a:p>
                  </a:txBody>
                  <a:tcPr marL="8255" marR="8255" marT="8256" marB="0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79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Категория земель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земли населенных пунктов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6" marB="0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70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Функциональная зона (ГП)</a:t>
                      </a:r>
                    </a:p>
                  </a:txBody>
                  <a:tcPr marL="8255" marR="8255" marT="8255" marB="0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размещения складов по временному хранению, распределению и перевалке грузов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6" marB="0" horzOverflow="overflow"/>
                </a:tc>
                <a:extLst>
                  <a:ext uri="{0D108BD9-81ED-4DB2-BD59-A6C34878D82A}">
                    <a16:rowId xmlns="" xmlns:a16="http://schemas.microsoft.com/office/drawing/2014/main" val="180352242"/>
                  </a:ext>
                </a:extLst>
              </a:tr>
              <a:tr h="2895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Территориальная зона (ПЗЗ)</a:t>
                      </a:r>
                    </a:p>
                  </a:txBody>
                  <a:tcPr marL="8255" marR="8255" marT="8255" marB="0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255" marR="8255" marT="8256" marB="0" horzOverflow="overflow"/>
                </a:tc>
                <a:extLst>
                  <a:ext uri="{0D108BD9-81ED-4DB2-BD59-A6C34878D82A}">
                    <a16:rowId xmlns="" xmlns:a16="http://schemas.microsoft.com/office/drawing/2014/main" val="1750628646"/>
                  </a:ext>
                </a:extLst>
              </a:tr>
              <a:tr h="18455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Основные виды разрешенного использования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800" b="0" u="non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П. Зона объектов производственного назначения не требующих установления СЗЗ</a:t>
                      </a:r>
                    </a:p>
                    <a:p>
                      <a:r>
                        <a:rPr lang="ru-RU" sz="800" b="0" u="non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- производственные предприятия, объекты складского назначения, не являющиеся источниками выделения негативных производственных воздействий на среду обитания и здоровье населения;</a:t>
                      </a:r>
                    </a:p>
                    <a:p>
                      <a:r>
                        <a:rPr lang="ru-RU" sz="800" b="0" u="non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торговые комплексы, магазины;</a:t>
                      </a:r>
                    </a:p>
                    <a:p>
                      <a:r>
                        <a:rPr lang="ru-RU" sz="800" b="0" u="non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склады-магазины оптовой торговли, предприятия и магазины оптовой и мелкооптовой торговли;</a:t>
                      </a:r>
                    </a:p>
                    <a:p>
                      <a:r>
                        <a:rPr lang="ru-RU" sz="800" b="0" u="non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административные здания;</a:t>
                      </a:r>
                    </a:p>
                    <a:p>
                      <a:r>
                        <a:rPr lang="ru-RU" sz="800" b="0" u="non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информационные центры;</a:t>
                      </a:r>
                    </a:p>
                    <a:p>
                      <a:r>
                        <a:rPr lang="ru-RU" sz="800" b="0" u="non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предприятия общественного питания;</a:t>
                      </a:r>
                    </a:p>
                    <a:p>
                      <a:r>
                        <a:rPr lang="ru-RU" sz="800" b="0" u="non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отделения связи, телефонные и телеграфные станции;</a:t>
                      </a:r>
                    </a:p>
                    <a:p>
                      <a:r>
                        <a:rPr lang="ru-RU" sz="800" b="0" u="non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производственные базы жилищно-эксплуатационных служб; </a:t>
                      </a:r>
                    </a:p>
                    <a:p>
                      <a:r>
                        <a:rPr lang="ru-RU" sz="800" b="0" u="non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объекты пожарной охраны; </a:t>
                      </a:r>
                    </a:p>
                  </a:txBody>
                  <a:tcPr marL="8255" marR="8255" marT="8256" marB="0" horzOverflow="overflow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375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Электроснабжение</a:t>
                      </a:r>
                      <a:endParaRPr lang="ru-RU" sz="8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Технологическая возможность электроснабжения земельного участка имеется. Информация о плате за подключение будет установлена после оформления заявки на технологическое присоединение к электрическим сетям и заключения Договора о технологическом присоединении.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6" marB="0" horzOverflow="overflow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82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Газоснабжение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Строительство газопровода до населенного пункта планируется завершить в 2020 году. 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6" marB="0" horzOverflow="overflow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086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Водоснабжение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Отсутствует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6" marB="0" horzOverflow="overflow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3411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Водоотведение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4" marB="0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действующая канализация расположенной в 100 метров от участка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6" marB="0" horzOverflow="overflow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21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Подъездные пути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r>
                        <a:rPr lang="ru-RU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Имеются (асфальтовое дорожное покрытие), </a:t>
                      </a:r>
                      <a:r>
                        <a:rPr lang="ru-RU" sz="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расстояние до </a:t>
                      </a:r>
                      <a:r>
                        <a:rPr lang="ru-RU" sz="80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жд</a:t>
                      </a:r>
                      <a:endParaRPr lang="ru-RU" sz="8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6" marB="0" horzOverflow="overflow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459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СЗЗ</a:t>
                      </a:r>
                      <a:endParaRPr lang="ru-RU" sz="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6" marB="0" horzOverflow="overflow"/>
                </a:tc>
                <a:extLst>
                  <a:ext uri="{0D108BD9-81ED-4DB2-BD59-A6C34878D82A}">
                    <a16:rowId xmlns="" xmlns:a16="http://schemas.microsoft.com/office/drawing/2014/main" val="1771059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50093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ККК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1163781" y="688770"/>
            <a:ext cx="9832769" cy="498598"/>
          </a:xfrm>
        </p:spPr>
        <p:txBody>
          <a:bodyPr/>
          <a:lstStyle/>
          <a:p>
            <a:pPr>
              <a:buNone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Контактные данные ответственного лица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1852551" y="2470066"/>
            <a:ext cx="7897091" cy="1762790"/>
          </a:xfrm>
        </p:spPr>
        <p:txBody>
          <a:bodyPr/>
          <a:lstStyle/>
          <a:p>
            <a:endParaRPr lang="ru-RU" dirty="0" smtClean="0"/>
          </a:p>
          <a:p>
            <a:pPr algn="ctr"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Кондратьева Анастасия Андреевна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ведущий специалист отдела имущественных и земельных отношений  Кетовского районного комитета по управлению муниципальным имуществом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0739" y="4583875"/>
            <a:ext cx="3728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8 (35231)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38-4-96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7621" y="5878286"/>
            <a:ext cx="3016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Спасибо за внимание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3313</TotalTime>
  <Words>867</Words>
  <Application>Microsoft Office PowerPoint</Application>
  <PresentationFormat>Произвольный</PresentationFormat>
  <Paragraphs>170</Paragraphs>
  <Slides>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ККК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Admin</cp:lastModifiedBy>
  <cp:revision>186</cp:revision>
  <dcterms:created xsi:type="dcterms:W3CDTF">2019-09-03T07:12:38Z</dcterms:created>
  <dcterms:modified xsi:type="dcterms:W3CDTF">2021-07-14T08:43:53Z</dcterms:modified>
</cp:coreProperties>
</file>