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542" autoAdjust="0"/>
  </p:normalViewPr>
  <p:slideViewPr>
    <p:cSldViewPr>
      <p:cViewPr>
        <p:scale>
          <a:sx n="100" d="100"/>
          <a:sy n="100" d="100"/>
        </p:scale>
        <p:origin x="-284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50135162054391E-2"/>
          <c:y val="0.11349212886027144"/>
          <c:w val="0.92774989481346071"/>
          <c:h val="0.53047115943129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c:spPr>
          <c:invertIfNegative val="0"/>
          <c:dLbls>
            <c:spPr>
              <a:scene3d>
                <a:camera prst="orthographicFront"/>
                <a:lightRig rig="threePt" dir="t"/>
              </a:scene3d>
              <a:sp3d>
                <a:bevelB/>
              </a:sp3d>
            </c:spPr>
            <c:txPr>
              <a:bodyPr rot="0" vert="horz" anchor="t" anchorCtr="0"/>
              <a:lstStyle/>
              <a:p>
                <a:pPr>
                  <a:defRPr sz="11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196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842880"/>
        <c:axId val="42766336"/>
      </c:barChart>
      <c:catAx>
        <c:axId val="12842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2766336"/>
        <c:crosses val="autoZero"/>
        <c:auto val="1"/>
        <c:lblAlgn val="ctr"/>
        <c:lblOffset val="100"/>
        <c:noMultiLvlLbl val="0"/>
      </c:catAx>
      <c:valAx>
        <c:axId val="4276633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842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86020743570689284"/>
          <c:y val="2.7346982061348755E-2"/>
          <c:w val="0.13203870372003954"/>
          <c:h val="0.18975521759423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080416666666664"/>
          <c:y val="6.7453703703703708E-4"/>
        </c:manualLayout>
      </c:layout>
      <c:overlay val="0"/>
      <c:txPr>
        <a:bodyPr/>
        <a:lstStyle/>
        <a:p>
          <a:pPr algn="ctr">
            <a:defRPr sz="16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8796362684007345E-2"/>
          <c:y val="0.20279302299744473"/>
          <c:w val="0.90656521721463923"/>
          <c:h val="0.56285523830685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FFCCCC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5259993772074E-2"/>
                  <c:y val="1.9670943753556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0.49115044247787609</c:v>
                </c:pt>
                <c:pt idx="1">
                  <c:v>0.50884955752212391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811840"/>
        <c:axId val="117795840"/>
      </c:barChart>
      <c:valAx>
        <c:axId val="11779584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35811840"/>
        <c:crosses val="autoZero"/>
        <c:crossBetween val="between"/>
      </c:valAx>
      <c:catAx>
        <c:axId val="13581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7795840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2838659436039934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427705608577825E-2"/>
          <c:y val="0.21483825256004543"/>
          <c:w val="0.98297291666666664"/>
          <c:h val="0.52869736695922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CCCC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16 - 29 </c:v>
                </c:pt>
                <c:pt idx="1">
                  <c:v>30 - 39 </c:v>
                </c:pt>
                <c:pt idx="2">
                  <c:v>40 - 49 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0.12389380530973451</c:v>
                </c:pt>
                <c:pt idx="1">
                  <c:v>0.27433628318584069</c:v>
                </c:pt>
                <c:pt idx="2">
                  <c:v>0.22566371681415928</c:v>
                </c:pt>
                <c:pt idx="3">
                  <c:v>0.37610619469026546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132672"/>
        <c:axId val="135134208"/>
      </c:barChart>
      <c:catAx>
        <c:axId val="135132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5134208"/>
        <c:crosses val="autoZero"/>
        <c:auto val="1"/>
        <c:lblAlgn val="ctr"/>
        <c:lblOffset val="100"/>
        <c:noMultiLvlLbl val="0"/>
      </c:catAx>
      <c:valAx>
        <c:axId val="13513420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3513267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2318644926335513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114001587720609"/>
          <c:y val="0.15853253968253969"/>
          <c:w val="0.4330734667403337"/>
          <c:h val="0.798411111111111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CCFF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CCFFFF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Высшее ПО</c:v>
                </c:pt>
                <c:pt idx="1">
                  <c:v>Среднее ПО</c:v>
                </c:pt>
                <c:pt idx="2">
                  <c:v>имеют среднее общее (11 классов)</c:v>
                </c:pt>
                <c:pt idx="3">
                  <c:v>имеют основное общее (9 классов)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0.26548672566371684</c:v>
                </c:pt>
                <c:pt idx="1">
                  <c:v>0.37610619469026546</c:v>
                </c:pt>
                <c:pt idx="2">
                  <c:v>0.19469026548672566</c:v>
                </c:pt>
                <c:pt idx="3">
                  <c:v>0.16371681415929204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125248"/>
        <c:axId val="135123712"/>
      </c:barChart>
      <c:valAx>
        <c:axId val="13512371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35125248"/>
        <c:crosses val="autoZero"/>
        <c:crossBetween val="between"/>
      </c:valAx>
      <c:catAx>
        <c:axId val="1351252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0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5123712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/>
          <a:lstStyle/>
          <a:p>
            <a:pPr algn="ctr" rtl="0">
              <a:defRPr lang="ru-RU" sz="1600" b="1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ru-RU" sz="1600" b="1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по причине увольнения:</a:t>
            </a:r>
          </a:p>
        </c:rich>
      </c:tx>
      <c:layout>
        <c:manualLayout>
          <c:xMode val="edge"/>
          <c:yMode val="edge"/>
          <c:x val="0.16176043699384629"/>
          <c:y val="0"/>
        </c:manualLayout>
      </c:layout>
      <c:overlay val="0"/>
      <c:spPr>
        <a:ln>
          <a:solidFill>
            <a:schemeClr val="bg1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0.49881046041366717"/>
          <c:y val="0.13164444444444445"/>
          <c:w val="0.44567488945604561"/>
          <c:h val="0.82226349206349203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FFFF"/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plosion val="11"/>
            <c:spPr>
              <a:solidFill>
                <a:srgbClr val="CCFF99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1"/>
            <c:invertIfNegative val="0"/>
            <c:bubble3D val="0"/>
            <c:explosion val="12"/>
            <c:spPr>
              <a:solidFill>
                <a:srgbClr val="FFCCCC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invertIfNegative val="0"/>
            <c:bubble3D val="0"/>
            <c:explosion val="1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0"/>
            <c:bubble3D val="0"/>
            <c:explosion val="13"/>
            <c:spPr>
              <a:solidFill>
                <a:srgbClr val="FFFF99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4"/>
            <c:invertIfNegative val="0"/>
            <c:bubble3D val="0"/>
            <c:explosion val="8"/>
            <c:spPr>
              <a:solidFill>
                <a:srgbClr val="CCCCFF"/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invertIfNegative val="0"/>
            <c:bubble3D val="0"/>
          </c:dPt>
          <c:dLbls>
            <c:spPr>
              <a:noFill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по собственному желанию</c:v>
                </c:pt>
                <c:pt idx="1">
                  <c:v>по сокращению</c:v>
                </c:pt>
                <c:pt idx="2">
                  <c:v>истечение срока трудового договора</c:v>
                </c:pt>
                <c:pt idx="3">
                  <c:v>по соглашению сторон</c:v>
                </c:pt>
                <c:pt idx="4">
                  <c:v>ранее не работающие</c:v>
                </c:pt>
                <c:pt idx="5">
                  <c:v>другие причины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0.62831858407079644</c:v>
                </c:pt>
                <c:pt idx="1">
                  <c:v>9.2920353982300891E-2</c:v>
                </c:pt>
                <c:pt idx="2">
                  <c:v>0.10176991150442478</c:v>
                </c:pt>
                <c:pt idx="3">
                  <c:v>0.12389380530973451</c:v>
                </c:pt>
                <c:pt idx="4">
                  <c:v>3.0973451327433628E-2</c:v>
                </c:pt>
                <c:pt idx="5">
                  <c:v>2.2123893805309734E-2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6"/>
        <c:axId val="136005504"/>
        <c:axId val="136003968"/>
      </c:barChart>
      <c:valAx>
        <c:axId val="136003968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36005504"/>
        <c:crosses val="autoZero"/>
        <c:crossBetween val="between"/>
      </c:valAx>
      <c:catAx>
        <c:axId val="136005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6003968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337333527436926"/>
          <c:y val="0.18356803892538018"/>
          <c:w val="0.47200726100675916"/>
          <c:h val="0.775291124115461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Профессионально-квалификационный состав безработных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РУКОВОДИТЕЛИ</c:v>
                </c:pt>
                <c:pt idx="1">
                  <c:v>СПЕЦИАЛИСТЫ ВЫСШЕГО УРОВНЯ КВАЛИФИКАЦИИ</c:v>
                </c:pt>
                <c:pt idx="2">
                  <c:v>СПЕЦИАЛИСТЫ СРЕДНЕГО УРОВНЯ КВАЛИФИКАЦИИ</c:v>
                </c:pt>
                <c:pt idx="3">
                  <c:v>СЛУЖАЩИЕ, ЗАНЯТЫЕ ПОДГОТОВКОЙ И ОФОРМЛЕНИЕМ ДОКУМЕНТАЦИИ, УЧЕТОМ И ОБСЛУЖИВАНИЕМ</c:v>
                </c:pt>
                <c:pt idx="4">
                  <c:v>РАБОТНИКИ СФЕРЫ ОБСЛУЖИВАНИЯ И ТОРГОВЛИ, ОХРАНЫ ГРАЖДАН И СОБСТВЕННОСТИ</c:v>
                </c:pt>
                <c:pt idx="5">
                  <c:v>КВАЛИФИЦИРОВАННЫЕ РАБОТНИКИ СЕЛЬСКОГО И ЛЕСНОГО ХОЗЯЙСТВА, РЫБОВОДСТВА И РЫБОЛОВСТВА</c:v>
                </c:pt>
                <c:pt idx="6">
                  <c:v>КВАЛИФИЦИРОВАННЫЕ РАБОЧИЕ ПРОМЫШЛЕННОСТИ, СТРОИТЕЛЬСТВА, ТРАНСПОРТА И РАБОЧИЕ РОДСТВЕННЫХ ЗАНЯТИЙ</c:v>
                </c:pt>
                <c:pt idx="7">
                  <c:v>ОПЕРАТОРЫ ПРОИЗВОДСТВЕННЫХ УСТАНОВОК И МАШИН, СБОРЩИКИ И ВОДИТЕЛИ</c:v>
                </c:pt>
                <c:pt idx="8">
                  <c:v>НЕКВАЛИФИЦИРОВАННЫЕ РАБОЧИЕ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9.7345132743362831E-2</c:v>
                </c:pt>
                <c:pt idx="1">
                  <c:v>0.16371681415929204</c:v>
                </c:pt>
                <c:pt idx="2">
                  <c:v>0.12831858407079647</c:v>
                </c:pt>
                <c:pt idx="3">
                  <c:v>6.1946902654867256E-2</c:v>
                </c:pt>
                <c:pt idx="4">
                  <c:v>0.12389380530973451</c:v>
                </c:pt>
                <c:pt idx="5">
                  <c:v>4.4247787610619468E-3</c:v>
                </c:pt>
                <c:pt idx="6">
                  <c:v>0.10176991150442478</c:v>
                </c:pt>
                <c:pt idx="7">
                  <c:v>0.13274336283185842</c:v>
                </c:pt>
                <c:pt idx="8">
                  <c:v>0.18584070796460178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095616"/>
        <c:axId val="136097152"/>
      </c:barChart>
      <c:catAx>
        <c:axId val="13609561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136097152"/>
        <c:crosses val="autoZero"/>
        <c:auto val="1"/>
        <c:lblAlgn val="ctr"/>
        <c:lblOffset val="100"/>
        <c:noMultiLvlLbl val="0"/>
      </c:catAx>
      <c:valAx>
        <c:axId val="13609715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3609561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902" y="32352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Ситуация на рынке труда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Кетовского района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01.09.2022 года</a:t>
            </a: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567" y="1221517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0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С начала 2022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813 человек (за аналогичный период  2021 г. – 1,4 тыс. человека).</a:t>
            </a:r>
          </a:p>
          <a:p>
            <a:pPr lvl="0" indent="450000" algn="just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 indent="4500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 2022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году при содействии ГКУ ЦЗН города Кургана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трудоустроены 289 человек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что составляет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35,5%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 обратившихся граждан.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аналогичную дату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2021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года – 44%).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9902" y="3491880"/>
            <a:ext cx="6504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sz="1600" b="1" dirty="0">
                <a:latin typeface="Arial" pitchFamily="34" charset="0"/>
                <a:cs typeface="Arial" pitchFamily="34" charset="0"/>
              </a:rPr>
              <a:t>Уровень регистрируемой безработицы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составил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0,9%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 численности рабочей силы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01.01.2021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–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1,3%).</a:t>
            </a:r>
          </a:p>
          <a:p>
            <a:pPr indent="450000" algn="just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 indent="4500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За январь - август 2022 года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359 человек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были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признаны безработными.</a:t>
            </a:r>
          </a:p>
          <a:p>
            <a:pPr lvl="0" indent="450000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500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На 01.09.2022 года численность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безработных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граждан составила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226 человек,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что в 1,3 раза меньше, чем на 01.01.2022 г. (310 человек).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392" y="6012160"/>
            <a:ext cx="5621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Динамика численности безработных граждан: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14112722"/>
              </p:ext>
            </p:extLst>
          </p:nvPr>
        </p:nvGraphicFramePr>
        <p:xfrm>
          <a:off x="332656" y="6444208"/>
          <a:ext cx="616395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0728" y="32352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граждан (Кетовский район):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41634329"/>
              </p:ext>
            </p:extLst>
          </p:nvPr>
        </p:nvGraphicFramePr>
        <p:xfrm>
          <a:off x="260648" y="971600"/>
          <a:ext cx="2707161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019466729"/>
              </p:ext>
            </p:extLst>
          </p:nvPr>
        </p:nvGraphicFramePr>
        <p:xfrm>
          <a:off x="3212976" y="971600"/>
          <a:ext cx="333101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186336038"/>
              </p:ext>
            </p:extLst>
          </p:nvPr>
        </p:nvGraphicFramePr>
        <p:xfrm>
          <a:off x="3537012" y="6372200"/>
          <a:ext cx="3100437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139862464"/>
              </p:ext>
            </p:extLst>
          </p:nvPr>
        </p:nvGraphicFramePr>
        <p:xfrm>
          <a:off x="170929" y="6372200"/>
          <a:ext cx="3391185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409989753"/>
              </p:ext>
            </p:extLst>
          </p:nvPr>
        </p:nvGraphicFramePr>
        <p:xfrm>
          <a:off x="404664" y="2771800"/>
          <a:ext cx="60486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028" y="1763688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01.09.2022 года: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16573"/>
              </p:ext>
            </p:extLst>
          </p:nvPr>
        </p:nvGraphicFramePr>
        <p:xfrm>
          <a:off x="260648" y="2483766"/>
          <a:ext cx="6194962" cy="61206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38665"/>
                <a:gridCol w="1356297"/>
              </a:tblGrid>
              <a:tr h="765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профессии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Число </a:t>
                      </a:r>
                      <a:r>
                        <a:rPr lang="ru-RU" sz="1400" u="none" strike="noStrike" dirty="0" smtClean="0">
                          <a:effectLst/>
                        </a:rPr>
                        <a:t>вакансий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2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Обработчик птицы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40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976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Учитель (преподаватель)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30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2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Инспектор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27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94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Заведующий фельдшерско-акушерским пунктом, фельдшер, медицинская сестра, акушерка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976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Водитель, тракторист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12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2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Птицевод, дояр, животновод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11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2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Слесарь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7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94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Врач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effectLst/>
                        </a:rPr>
                        <a:t>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6938" y="33677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заявленных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в Кетовском районе на конец отчетного периода –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302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276" y="1005025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1 ед.</a:t>
            </a:r>
          </a:p>
        </p:txBody>
      </p:sp>
    </p:spTree>
    <p:extLst>
      <p:ext uri="{BB962C8B-B14F-4D97-AF65-F5344CB8AC3E}">
        <p14:creationId xmlns:p14="http://schemas.microsoft.com/office/powerpoint/2010/main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323534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Реализация государственной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программы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«Содействие занятости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населения»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на 01.09.2022 года (Кетовский район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3897" y="1331640"/>
            <a:ext cx="6393455" cy="18722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289 человек,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граждан предпенсионного возраста;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гражданина с инвалидностью;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граждан, стремящиеся возобновить трудовую деятельность после длительного (более года) перерыва;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58 граждан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, имеющие несовершеннолетних детей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955" y="3419872"/>
            <a:ext cx="6370397" cy="14401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на временные и общественные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работы: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108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граждан, трудоустроено на общественные работы;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127 несовершеннолетних граждан в возрасте от 14 до 18 лет, трудоустроено на временные работы в свободное от учебы время.</a:t>
            </a:r>
          </a:p>
          <a:p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5425" y="5076056"/>
            <a:ext cx="6393455" cy="151216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государственных услуг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81 человек,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услуги 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39 граждан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государственную услугу по содействию самозанятости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464 гражданина получили государственную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85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безработных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граждан, получили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897" y="6876256"/>
            <a:ext cx="6393455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13 человек  приступило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к профессиональному обучению и получения ДПО в том числе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1 гражданин с инвалидностью;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2 гражданина предпенсионного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21246</TotalTime>
  <Words>402</Words>
  <Application>Microsoft Office PowerPoint</Application>
  <PresentationFormat>Экран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1495</cp:revision>
  <cp:lastPrinted>2021-10-15T02:29:40Z</cp:lastPrinted>
  <dcterms:created xsi:type="dcterms:W3CDTF">2017-06-23T05:32:50Z</dcterms:created>
  <dcterms:modified xsi:type="dcterms:W3CDTF">2022-09-15T08:14:44Z</dcterms:modified>
</cp:coreProperties>
</file>